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4"/>
  </p:sldMasterIdLst>
  <p:notesMasterIdLst>
    <p:notesMasterId r:id="rId54"/>
  </p:notesMasterIdLst>
  <p:handoutMasterIdLst>
    <p:handoutMasterId r:id="rId55"/>
  </p:handoutMasterIdLst>
  <p:sldIdLst>
    <p:sldId id="256" r:id="rId5"/>
    <p:sldId id="738" r:id="rId6"/>
    <p:sldId id="780" r:id="rId7"/>
    <p:sldId id="737" r:id="rId8"/>
    <p:sldId id="732" r:id="rId9"/>
    <p:sldId id="726" r:id="rId10"/>
    <p:sldId id="728" r:id="rId11"/>
    <p:sldId id="730" r:id="rId12"/>
    <p:sldId id="731" r:id="rId13"/>
    <p:sldId id="888" r:id="rId14"/>
    <p:sldId id="889" r:id="rId15"/>
    <p:sldId id="890" r:id="rId16"/>
    <p:sldId id="891" r:id="rId17"/>
    <p:sldId id="892" r:id="rId18"/>
    <p:sldId id="887" r:id="rId19"/>
    <p:sldId id="316" r:id="rId20"/>
    <p:sldId id="317" r:id="rId21"/>
    <p:sldId id="319" r:id="rId22"/>
    <p:sldId id="318" r:id="rId23"/>
    <p:sldId id="326" r:id="rId24"/>
    <p:sldId id="307" r:id="rId25"/>
    <p:sldId id="328" r:id="rId26"/>
    <p:sldId id="332" r:id="rId27"/>
    <p:sldId id="335" r:id="rId28"/>
    <p:sldId id="898" r:id="rId29"/>
    <p:sldId id="879" r:id="rId30"/>
    <p:sldId id="336" r:id="rId31"/>
    <p:sldId id="337" r:id="rId32"/>
    <p:sldId id="340" r:id="rId33"/>
    <p:sldId id="342" r:id="rId34"/>
    <p:sldId id="344" r:id="rId35"/>
    <p:sldId id="350" r:id="rId36"/>
    <p:sldId id="352" r:id="rId37"/>
    <p:sldId id="353" r:id="rId38"/>
    <p:sldId id="354" r:id="rId39"/>
    <p:sldId id="355" r:id="rId40"/>
    <p:sldId id="312" r:id="rId41"/>
    <p:sldId id="893" r:id="rId42"/>
    <p:sldId id="894" r:id="rId43"/>
    <p:sldId id="736" r:id="rId44"/>
    <p:sldId id="297" r:id="rId45"/>
    <p:sldId id="813" r:id="rId46"/>
    <p:sldId id="896" r:id="rId47"/>
    <p:sldId id="897" r:id="rId48"/>
    <p:sldId id="814" r:id="rId49"/>
    <p:sldId id="883" r:id="rId50"/>
    <p:sldId id="884" r:id="rId51"/>
    <p:sldId id="885" r:id="rId52"/>
    <p:sldId id="259" r:id="rId53"/>
  </p:sldIdLst>
  <p:sldSz cx="12192000" cy="6858000"/>
  <p:notesSz cx="7023100" cy="9309100"/>
  <p:defaultTextStyle>
    <a:defPPr>
      <a:defRPr lang="en-US"/>
    </a:defPPr>
    <a:lvl1pPr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1pPr>
    <a:lvl2pPr marL="4572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2pPr>
    <a:lvl3pPr marL="9144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3pPr>
    <a:lvl4pPr marL="13716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4pPr>
    <a:lvl5pPr marL="18288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7CD"/>
    <a:srgbClr val="0067C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8079" autoAdjust="0"/>
  </p:normalViewPr>
  <p:slideViewPr>
    <p:cSldViewPr>
      <p:cViewPr varScale="1">
        <p:scale>
          <a:sx n="115" d="100"/>
          <a:sy n="115" d="100"/>
        </p:scale>
        <p:origin x="372" y="108"/>
      </p:cViewPr>
      <p:guideLst>
        <p:guide orient="horz" pos="2160"/>
        <p:guide pos="3840"/>
      </p:guideLst>
    </p:cSldViewPr>
  </p:slideViewPr>
  <p:notesTextViewPr>
    <p:cViewPr>
      <p:scale>
        <a:sx n="100" d="100"/>
        <a:sy n="100" d="100"/>
      </p:scale>
      <p:origin x="0" y="0"/>
    </p:cViewPr>
  </p:notesTextViewPr>
  <p:sorterViewPr>
    <p:cViewPr>
      <p:scale>
        <a:sx n="110" d="100"/>
        <a:sy n="110" d="100"/>
      </p:scale>
      <p:origin x="0" y="1786"/>
    </p:cViewPr>
  </p:sorterViewPr>
  <p:notesViewPr>
    <p:cSldViewPr>
      <p:cViewPr varScale="1">
        <p:scale>
          <a:sx n="80" d="100"/>
          <a:sy n="80" d="100"/>
        </p:scale>
        <p:origin x="38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A7A01-4F12-4172-87A6-4141CD8E50F8}"/>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91B9BF4-84FC-4373-8FF3-245E295807F6}"/>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6B06D6F-2ED2-499D-8581-40F679609A24}" type="datetimeFigureOut">
              <a:rPr lang="en-AU" smtClean="0"/>
              <a:t>6/05/2020</a:t>
            </a:fld>
            <a:endParaRPr lang="en-AU"/>
          </a:p>
        </p:txBody>
      </p:sp>
      <p:sp>
        <p:nvSpPr>
          <p:cNvPr id="4" name="Footer Placeholder 3">
            <a:extLst>
              <a:ext uri="{FF2B5EF4-FFF2-40B4-BE49-F238E27FC236}">
                <a16:creationId xmlns:a16="http://schemas.microsoft.com/office/drawing/2014/main" id="{C6AF4EF3-92EF-437E-82F9-5B2B351E1BB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0C59DDD1-B846-47AA-8503-151B725FF5B3}"/>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4CA8EA0-0F16-443F-9512-9F1A2AAB3A97}" type="slidenum">
              <a:rPr lang="en-AU" smtClean="0"/>
              <a:t>‹#›</a:t>
            </a:fld>
            <a:endParaRPr lang="en-AU"/>
          </a:p>
        </p:txBody>
      </p:sp>
    </p:spTree>
    <p:extLst>
      <p:ext uri="{BB962C8B-B14F-4D97-AF65-F5344CB8AC3E}">
        <p14:creationId xmlns:p14="http://schemas.microsoft.com/office/powerpoint/2010/main" val="40880655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09:30.7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09:56.761"/>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10:06.076"/>
    </inkml:context>
    <inkml:brush xml:id="br0">
      <inkml:brushProperty name="width" value="0.2" units="cm"/>
      <inkml:brushProperty name="height" value="0.2" units="cm"/>
      <inkml:brushProperty name="color" value="#FFFFFF"/>
      <inkml:brushProperty name="ignorePressure" value="1"/>
    </inkml:brush>
  </inkml:definitions>
  <inkml:trace contextRef="#ctx0" brushRef="#br0">1 40,'884'0,"-860"1,1 2,23 5,-23-4,0 0,21-1,514-4,-541 0,0-1,0 0,9-4,-8 2,0 1,0 0,6 1,5 1,0-2,0-1,-1-1,1-2,17-7,-34 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10:21.858"/>
    </inkml:context>
    <inkml:brush xml:id="br0">
      <inkml:brushProperty name="width" value="0.2" units="cm"/>
      <inkml:brushProperty name="height" value="0.2" units="cm"/>
      <inkml:brushProperty name="color" value="#FFFFFF"/>
      <inkml:brushProperty name="ignorePressure" value="1"/>
    </inkml:brush>
  </inkml:definitions>
  <inkml:trace contextRef="#ctx0" brushRef="#br0">0 44,'41'1,"0"3,4 2,-5-1,0-1,12-2,49-1,-13 0,12-4,-25-8,-50 7,0 0,22 1,58 5,-37 0,52-6,-109 2,0 0,1-1,-1 0,0-1,6-3,-7 3,0 0,1 0,0 1,0 1,0 0,2 0,10 2,0 1,-1 0,1 2,8 3,-4-1,1-2,19 0,527-4,-527-4,-39 4,1-1,-1 1,0 1,1 0,-1 0,1 0,1 2,41 4,-38-5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10:46.451"/>
    </inkml:context>
    <inkml:brush xml:id="br0">
      <inkml:brushProperty name="width" value="0.2" units="cm"/>
      <inkml:brushProperty name="height" value="0.2" units="cm"/>
      <inkml:brushProperty name="color" value="#FFFFFF"/>
      <inkml:brushProperty name="ignorePressure" value="1"/>
    </inkml:brush>
  </inkml:definitions>
  <inkml:trace contextRef="#ctx0" brushRef="#br0">109 116,'56'10,"-5"1,54-9,-64-2,1 1,0 2,12 4,39 7,0-4,1-4,33-5,-86-3,-1-2,1-2,23-7,14-2,5-5,-63 14,1 0,0 1,0 2,21-2,-29 6,1 0,-1 1,1 0,1 2,46 6,38 1,-66-6,1-1,11-2,-20-1,-7 0,0-1,-1 0,1-1,0-1,-1 0,0-2,0 0,0-1,13-5,-17 5,0 1,1 0,0 1,0 1,0 0,0 0,0 2,10 0,-3 0,-1-1,0-1,17-4,-8 1,1 2,-1 1,1 1,26 2,-11 0,-194 21,74-22,0-4,-5-3,-9 0,-16 3,88 2,-1 1,0-2,0 0,1-1,0-1,0-1,0 0,1-1,-34-12,27 14,0 1,-1 1,1 1,-1 1,1 1,-1 1,-10 2,-39 0,-22-4,23-1,-40 6,50 4,1 3,-14 6,-36 7,58-14,0-2,-1-3,-37-2,-4-5,4-1,-66 8,154-4,1-1,-1 1,1 0,-1 0,1 0,-1 0,1 1,0-1,0 1,0-1,0 1,0 0,0-1,0 1,0 0,1 1,-1-1,1 0,0 0,-1 1,1-1,0 0,0 1,1-1,-1 1,0-1,1 1,0 0,-1-1,1 3,-1 2,1 1,-1-1,1 1,1-1,-1 1,1-1,1 1,-1-1,1 0,2 4,-3-8,1-1,0 0,0 1,0-1,0 0,0 0,0 0,0 0,1-1,-1 1,1-1,-1 1,1-1,0 0,0 0,-1 0,1 0,0-1,0 1,0-1,0 1,0-1,1 0,15 1,0-1,1-1,5-1,1 0,11 0,29-1,1 3,1 3,-5 8,-43-7,0-1,0-1,8 0,60-1,8 1,43-7,-74-5,-46 6,1 1,-1 1,8 0,37 1,0-4,24-5,-33 5,0 2,-1 2,14 4,6-1,17-4,-73 0,1-1,-1-1,-1 0,10-4,-11 2,0 2,0 0,0 1,1 0,8 1,2-1,0 0,0-2,22-6,-15 2,-1 3,15-1,-38 6,0 0,0 1,0 1,0 0,0 0,0 0,0 2,0-1,-1 1,3 1,-5 0,-1-1,0 1,0 0,0 0,-1 1,1 0,-1 0,0 0,-1 0,1 1,-1 0,2 3,-5-7,0-1,0 1,0-1,0 1,0 0,-1-1,1 1,0 0,-1-1,0 1,1 0,-1 0,0 0,0-1,0 1,0 0,0 0,-1 0,1-1,0 1,-1 0,1 0,-1-1,0 1,1 0,-1-1,0 1,0-1,0 1,0-1,-1 1,1-1,0 0,0 0,-1 1,1-1,-1 0,1 0,-1-1,0 1,1 0,-1 0,0-1,1 1,-1-1,0 1,0-1,1 0,-2 0,-16 4,-1-1,-1 0,1-2,0-1,-9-1,7 1,1 0,-1 1,1 1,-20 4,12 3,-1-2,0-1,-1-2,1-1,-1-1,0-1,-6-3,30 1,0-1,0 0,0 0,1 0,-1-1,1 0,-3-2,2 1,-1 0,1 1,-1 0,1 1,-8-2,-32-1,0 2,1 2,-36 4,-19 0,-480-3,557 2,1 0,0 2,0 0,-14 6,13-3,-1-2,1-1,-1 0,-5-2,13-3,1 0,-1-1,1-1,0-1,0 0,-6-3,6 1,-1 1,-1 1,1 1,0 0,-15 0,-20 5,1 3,-36 7,83-12,-138 6,142-6,-1 0,1 0,0 0,-1 0,1 0,0 0,0 0,-1 0,1 0,0 0,-1 0,1 0,0 0,0 0,-1 1,1-1,0 0,0 0,-1 0,1 0,0 0,0 1,-1-1,1 0,0 0,0 0,0 1,0-1,-1 0,1 0,0 1,0-1,0 0,0 0,0 1,0-1,0 0,-1 0,1 1,0-1,0 0,0 1,0-1,0 0,0 1,12 10,20 7,-3-13,0-2,0-1,0-1,0-2,11-1,35-1,-26 0,-1-1,-1-3,41-12,-41 8,0 3,1 1,45 0,345 8,-419 0,0 1,0 1,9 3,-8-2,-1-1,1-1,7 0,49-2,-15-1,-1 3,0 2,2 3,-26-3,-1-1,18-2,-24-1,1 2,-1 0,0 2,3 2,0-1,0-1,0-1,0-2,26-2,-22 0,0 2,0 1,26 5,75 16,-132-23,-1 1,1-1,-1 0,1 0,-1 0,1-1,-1 1,1-1,-1 0,0 0,1-1,1 0,-5 1,1 1,-1-1,1 0,-1 1,1-1,-1 0,0 0,1 0,-1 0,0 0,0 0,0 0,1-1,-1 1,-1 0,1-1,0 1,0-1,0 1,-1-1,1 1,-1-1,1 1,-1-1,0 1,1-1,-1 0,0 1,0-1,0 0,0 1,-1-1,1 1,0-1,-1 0,-2-3,-1 0,0 1,0 0,-1 0,1 0,-1 1,1-1,-1 1,-1 0,1 0,0 1,0 0,-4-1,3 0,-11-5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11:36.218"/>
    </inkml:context>
    <inkml:brush xml:id="br0">
      <inkml:brushProperty name="width" value="0.2" units="cm"/>
      <inkml:brushProperty name="height" value="0.2" units="cm"/>
      <inkml:brushProperty name="color" value="#FFFFFF"/>
      <inkml:brushProperty name="ignorePressure" value="1"/>
    </inkml:brush>
  </inkml:definitions>
  <inkml:trace contextRef="#ctx0" brushRef="#br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12:21.37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52 0,'0'4,"0"4,-4 2,-8-2,-6-1,0-3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5T15:12:34.6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42835"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0" tIns="46660" rIns="93320" bIns="46660" numCol="1" anchor="t" anchorCtr="0" compatLnSpc="1">
            <a:prstTxWarp prst="textNoShape">
              <a:avLst/>
            </a:prstTxWarp>
          </a:bodyPr>
          <a:lstStyle>
            <a:lvl1pPr defTabSz="933252">
              <a:lnSpc>
                <a:spcPct val="100000"/>
              </a:lnSpc>
              <a:spcBef>
                <a:spcPct val="0"/>
              </a:spcBef>
              <a:buClrTx/>
              <a:defRPr sz="1300"/>
            </a:lvl1pPr>
          </a:lstStyle>
          <a:p>
            <a:pPr>
              <a:defRPr/>
            </a:pPr>
            <a:endParaRPr lang="en-US" dirty="0"/>
          </a:p>
        </p:txBody>
      </p:sp>
      <p:sp>
        <p:nvSpPr>
          <p:cNvPr id="38915" name="Rectangle 3"/>
          <p:cNvSpPr>
            <a:spLocks noGrp="1" noChangeArrowheads="1"/>
          </p:cNvSpPr>
          <p:nvPr>
            <p:ph type="dt" idx="1"/>
          </p:nvPr>
        </p:nvSpPr>
        <p:spPr bwMode="auto">
          <a:xfrm>
            <a:off x="3978739" y="0"/>
            <a:ext cx="3042835"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0" tIns="46660" rIns="93320" bIns="46660" numCol="1" anchor="t" anchorCtr="0" compatLnSpc="1">
            <a:prstTxWarp prst="textNoShape">
              <a:avLst/>
            </a:prstTxWarp>
          </a:bodyPr>
          <a:lstStyle>
            <a:lvl1pPr algn="r" defTabSz="933252">
              <a:lnSpc>
                <a:spcPct val="100000"/>
              </a:lnSpc>
              <a:spcBef>
                <a:spcPct val="0"/>
              </a:spcBef>
              <a:buClrTx/>
              <a:defRPr sz="130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409575" y="698500"/>
            <a:ext cx="62039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0" tIns="46660" rIns="93320" bIns="466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842105"/>
            <a:ext cx="3042835"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0" tIns="46660" rIns="93320" bIns="46660" numCol="1" anchor="b" anchorCtr="0" compatLnSpc="1">
            <a:prstTxWarp prst="textNoShape">
              <a:avLst/>
            </a:prstTxWarp>
          </a:bodyPr>
          <a:lstStyle>
            <a:lvl1pPr defTabSz="933252">
              <a:lnSpc>
                <a:spcPct val="100000"/>
              </a:lnSpc>
              <a:spcBef>
                <a:spcPct val="0"/>
              </a:spcBef>
              <a:buClrTx/>
              <a:defRPr sz="1300"/>
            </a:lvl1pPr>
          </a:lstStyle>
          <a:p>
            <a:pPr>
              <a:defRPr/>
            </a:pPr>
            <a:endParaRPr lang="en-US" dirty="0"/>
          </a:p>
        </p:txBody>
      </p:sp>
      <p:sp>
        <p:nvSpPr>
          <p:cNvPr id="38919" name="Rectangle 7"/>
          <p:cNvSpPr>
            <a:spLocks noGrp="1" noChangeArrowheads="1"/>
          </p:cNvSpPr>
          <p:nvPr>
            <p:ph type="sldNum" sz="quarter" idx="5"/>
          </p:nvPr>
        </p:nvSpPr>
        <p:spPr bwMode="auto">
          <a:xfrm>
            <a:off x="3978739" y="8842105"/>
            <a:ext cx="3042835"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0" tIns="46660" rIns="93320" bIns="46660" numCol="1" anchor="b" anchorCtr="0" compatLnSpc="1">
            <a:prstTxWarp prst="textNoShape">
              <a:avLst/>
            </a:prstTxWarp>
          </a:bodyPr>
          <a:lstStyle>
            <a:lvl1pPr algn="r" defTabSz="933252">
              <a:lnSpc>
                <a:spcPct val="100000"/>
              </a:lnSpc>
              <a:spcBef>
                <a:spcPct val="0"/>
              </a:spcBef>
              <a:buClrTx/>
              <a:defRPr sz="1300"/>
            </a:lvl1pPr>
          </a:lstStyle>
          <a:p>
            <a:pPr>
              <a:defRPr/>
            </a:pPr>
            <a:fld id="{394A226A-10C6-4490-9670-DFF7C8D4B12B}" type="slidenum">
              <a:rPr lang="en-US"/>
              <a:pPr>
                <a:defRPr/>
              </a:pPr>
              <a:t>‹#›</a:t>
            </a:fld>
            <a:endParaRPr lang="en-US" dirty="0"/>
          </a:p>
        </p:txBody>
      </p:sp>
    </p:spTree>
    <p:extLst>
      <p:ext uri="{BB962C8B-B14F-4D97-AF65-F5344CB8AC3E}">
        <p14:creationId xmlns:p14="http://schemas.microsoft.com/office/powerpoint/2010/main" val="3438291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32199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26</a:t>
            </a:fld>
            <a:endParaRPr lang="en-US" dirty="0"/>
          </a:p>
        </p:txBody>
      </p:sp>
    </p:spTree>
    <p:extLst>
      <p:ext uri="{BB962C8B-B14F-4D97-AF65-F5344CB8AC3E}">
        <p14:creationId xmlns:p14="http://schemas.microsoft.com/office/powerpoint/2010/main" val="41590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83051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21634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86667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92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39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54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59069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956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0357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31938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65393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5703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34414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77569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8930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4ED7F-66A6-4AFC-B91E-02602D66A8DB}" type="slidenum">
              <a:rPr lang="en-US" smtClean="0"/>
              <a:pPr fontAlgn="base">
                <a:spcBef>
                  <a:spcPct val="0"/>
                </a:spcBef>
                <a:spcAft>
                  <a:spcPct val="0"/>
                </a:spcAft>
                <a:defRPr/>
              </a:pPr>
              <a:t>21</a:t>
            </a:fld>
            <a:endParaRPr lang="en-US"/>
          </a:p>
        </p:txBody>
      </p:sp>
      <p:sp>
        <p:nvSpPr>
          <p:cNvPr id="47107" name="Rectangle 2"/>
          <p:cNvSpPr>
            <a:spLocks noGrp="1" noRot="1" noChangeAspect="1" noChangeArrowheads="1" noTextEdit="1"/>
          </p:cNvSpPr>
          <p:nvPr>
            <p:ph type="sldImg"/>
          </p:nvPr>
        </p:nvSpPr>
        <p:spPr bwMode="auto">
          <a:xfrm>
            <a:off x="381000" y="685800"/>
            <a:ext cx="6094413" cy="3429000"/>
          </a:xfrm>
          <a:noFill/>
          <a:ln>
            <a:solidFill>
              <a:srgbClr val="000000"/>
            </a:solidFill>
            <a:miter lim="800000"/>
            <a:headEnd/>
            <a:tailEnd/>
          </a:ln>
        </p:spPr>
      </p:sp>
      <p:sp>
        <p:nvSpPr>
          <p:cNvPr id="4710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53032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31711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590944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2B7071-76A5-45BF-86B2-10091089C2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325" b="6342"/>
          <a:stretch/>
        </p:blipFill>
        <p:spPr>
          <a:xfrm>
            <a:off x="0" y="0"/>
            <a:ext cx="12192000" cy="6248400"/>
          </a:xfrm>
          <a:prstGeom prst="rect">
            <a:avLst/>
          </a:prstGeom>
        </p:spPr>
      </p:pic>
      <p:sp>
        <p:nvSpPr>
          <p:cNvPr id="5123" name="Rectangle 3"/>
          <p:cNvSpPr>
            <a:spLocks noGrp="1" noChangeArrowheads="1"/>
          </p:cNvSpPr>
          <p:nvPr>
            <p:ph type="ctrTitle"/>
          </p:nvPr>
        </p:nvSpPr>
        <p:spPr>
          <a:xfrm>
            <a:off x="685800" y="4961731"/>
            <a:ext cx="10566400" cy="677069"/>
          </a:xfrm>
        </p:spPr>
        <p:txBody>
          <a:bodyPr anchor="ctr"/>
          <a:lstStyle>
            <a:lvl1pPr>
              <a:defRPr b="1"/>
            </a:lvl1pPr>
          </a:lstStyle>
          <a:p>
            <a:pPr lvl="0"/>
            <a:r>
              <a:rPr lang="en-US" noProof="0"/>
              <a:t>Click to edit Master title style</a:t>
            </a:r>
            <a:endParaRPr lang="en-US" noProof="0" dirty="0"/>
          </a:p>
        </p:txBody>
      </p:sp>
      <p:sp>
        <p:nvSpPr>
          <p:cNvPr id="5124" name="Rectangle 4"/>
          <p:cNvSpPr>
            <a:spLocks noGrp="1" noChangeArrowheads="1"/>
          </p:cNvSpPr>
          <p:nvPr>
            <p:ph type="subTitle" idx="1"/>
          </p:nvPr>
        </p:nvSpPr>
        <p:spPr>
          <a:xfrm>
            <a:off x="654049" y="5678488"/>
            <a:ext cx="8032751" cy="1027112"/>
          </a:xfrm>
        </p:spPr>
        <p:txBody>
          <a:bodyPr/>
          <a:lstStyle>
            <a:lvl1pPr marL="0" indent="0">
              <a:buFontTx/>
              <a:buNone/>
              <a:defRPr sz="2400">
                <a:solidFill>
                  <a:srgbClr val="0067C6"/>
                </a:solidFill>
                <a:latin typeface="Calibri" panose="020F0502020204030204" pitchFamily="34" charset="0"/>
                <a:cs typeface="Calibri" panose="020F0502020204030204" pitchFamily="34" charset="0"/>
              </a:defRPr>
            </a:lvl1pPr>
          </a:lstStyle>
          <a:p>
            <a:pPr lvl="0"/>
            <a:r>
              <a:rPr lang="en-US" noProof="0"/>
              <a:t>Click to edit Master subtitle style</a:t>
            </a:r>
            <a:endParaRPr lang="en-US" noProof="0" dirty="0"/>
          </a:p>
        </p:txBody>
      </p:sp>
      <p:pic>
        <p:nvPicPr>
          <p:cNvPr id="7" name="Picture 6">
            <a:extLst>
              <a:ext uri="{FF2B5EF4-FFF2-40B4-BE49-F238E27FC236}">
                <a16:creationId xmlns:a16="http://schemas.microsoft.com/office/drawing/2014/main" id="{31FC6947-A83D-4E0B-AEF9-77AEEB9FCAB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
            <a:ext cx="2895600" cy="1447799"/>
          </a:xfrm>
          <a:prstGeom prst="rect">
            <a:avLst/>
          </a:prstGeom>
        </p:spPr>
      </p:pic>
    </p:spTree>
    <p:extLst>
      <p:ext uri="{BB962C8B-B14F-4D97-AF65-F5344CB8AC3E}">
        <p14:creationId xmlns:p14="http://schemas.microsoft.com/office/powerpoint/2010/main" val="326056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tandard_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6B3E908B-B541-45F2-B24E-0301C098AD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16" y="6184709"/>
            <a:ext cx="1559496" cy="556659"/>
          </a:xfrm>
          <a:prstGeom prst="rect">
            <a:avLst/>
          </a:prstGeom>
        </p:spPr>
      </p:pic>
    </p:spTree>
    <p:extLst>
      <p:ext uri="{BB962C8B-B14F-4D97-AF65-F5344CB8AC3E}">
        <p14:creationId xmlns:p14="http://schemas.microsoft.com/office/powerpoint/2010/main" val="389559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line Title and Content">
    <p:spTree>
      <p:nvGrpSpPr>
        <p:cNvPr id="1" name=""/>
        <p:cNvGrpSpPr/>
        <p:nvPr/>
      </p:nvGrpSpPr>
      <p:grpSpPr>
        <a:xfrm>
          <a:off x="0" y="0"/>
          <a:ext cx="0" cy="0"/>
          <a:chOff x="0" y="0"/>
          <a:chExt cx="0" cy="0"/>
        </a:xfrm>
      </p:grpSpPr>
      <p:sp>
        <p:nvSpPr>
          <p:cNvPr id="9" name="Content Placeholder 3"/>
          <p:cNvSpPr>
            <a:spLocks noGrp="1"/>
          </p:cNvSpPr>
          <p:nvPr>
            <p:ph sz="half" idx="11"/>
          </p:nvPr>
        </p:nvSpPr>
        <p:spPr>
          <a:xfrm>
            <a:off x="554568" y="1473201"/>
            <a:ext cx="11078633" cy="4665133"/>
          </a:xfrm>
          <a:prstGeom prst="rect">
            <a:avLst/>
          </a:prstGeom>
        </p:spPr>
        <p:txBody>
          <a:bodyPr>
            <a:normAutofit/>
          </a:bodyPr>
          <a:lstStyle>
            <a:lvl1pPr>
              <a:spcBef>
                <a:spcPts val="1800"/>
              </a:spcBef>
              <a:defRPr sz="2400">
                <a:solidFill>
                  <a:schemeClr val="tx1"/>
                </a:solidFill>
              </a:defRPr>
            </a:lvl1pPr>
            <a:lvl2pPr>
              <a:buFont typeface="Arial"/>
              <a:buChar char="•"/>
              <a:defRPr sz="2000">
                <a:solidFill>
                  <a:schemeClr val="tx1"/>
                </a:solidFill>
              </a:defRPr>
            </a:lvl2pPr>
            <a:lvl3pPr>
              <a:buClr>
                <a:schemeClr val="accent3"/>
              </a:buClr>
              <a:buFont typeface="Lucida Grande"/>
              <a:buChar char="−"/>
              <a:defRPr sz="1800">
                <a:solidFill>
                  <a:schemeClr val="tx1"/>
                </a:solidFill>
              </a:defRPr>
            </a:lvl3pPr>
            <a:lvl4pPr>
              <a:defRPr sz="1600">
                <a:solidFill>
                  <a:schemeClr val="tx1"/>
                </a:solidFill>
              </a:defRPr>
            </a:lvl4pPr>
            <a:lvl5pPr>
              <a:buFont typeface="Lucida Grande"/>
              <a:buChar cha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554568" y="406400"/>
            <a:ext cx="7983256" cy="465667"/>
          </a:xfrm>
          <a:prstGeom prst="rect">
            <a:avLst/>
          </a:prstGeom>
        </p:spPr>
        <p:txBody>
          <a:bodyPr/>
          <a:lstStyle>
            <a:lvl1pPr>
              <a:lnSpc>
                <a:spcPts val="2300"/>
              </a:lnSpc>
              <a:defRPr sz="3200">
                <a:solidFill>
                  <a:schemeClr val="tx1"/>
                </a:solidFill>
              </a:defRPr>
            </a:lvl1pPr>
          </a:lstStyle>
          <a:p>
            <a:r>
              <a:rPr lang="en-US"/>
              <a:t>Click to edit Master title style</a:t>
            </a:r>
            <a:endParaRPr dirty="0"/>
          </a:p>
        </p:txBody>
      </p:sp>
      <p:sp>
        <p:nvSpPr>
          <p:cNvPr id="4" name="Date Placeholder 3"/>
          <p:cNvSpPr>
            <a:spLocks noGrp="1"/>
          </p:cNvSpPr>
          <p:nvPr>
            <p:ph type="dt" sz="half" idx="12"/>
          </p:nvPr>
        </p:nvSpPr>
        <p:spPr/>
        <p:txBody>
          <a:bodyPr/>
          <a:lstStyle>
            <a:lvl1pPr>
              <a:defRPr sz="700">
                <a:solidFill>
                  <a:schemeClr val="bg1"/>
                </a:solidFill>
                <a:latin typeface="Arial"/>
                <a:cs typeface="Arial"/>
              </a:defRPr>
            </a:lvl1pPr>
          </a:lstStyle>
          <a:p>
            <a:pPr>
              <a:defRPr/>
            </a:pPr>
            <a:fld id="{77105873-F1F1-4759-A984-1DA393C5263A}" type="datetime1">
              <a:rPr lang="en-US"/>
              <a:pPr>
                <a:defRPr/>
              </a:pPr>
              <a:t>5/6/2020</a:t>
            </a:fld>
            <a:endParaRPr lang="en-US" dirty="0"/>
          </a:p>
        </p:txBody>
      </p:sp>
      <p:sp>
        <p:nvSpPr>
          <p:cNvPr id="5" name="Footer Placeholder 4"/>
          <p:cNvSpPr>
            <a:spLocks noGrp="1"/>
          </p:cNvSpPr>
          <p:nvPr>
            <p:ph type="ftr" sz="quarter" idx="13"/>
          </p:nvPr>
        </p:nvSpPr>
        <p:spPr/>
        <p:txBody>
          <a:bodyPr/>
          <a:lstStyle>
            <a:lvl1pPr>
              <a:defRPr sz="700">
                <a:solidFill>
                  <a:schemeClr val="bg1"/>
                </a:solidFill>
                <a:latin typeface="Arial"/>
                <a:cs typeface="Arial"/>
              </a:defRPr>
            </a:lvl1pPr>
          </a:lstStyle>
          <a:p>
            <a:pPr>
              <a:defRPr/>
            </a:pPr>
            <a:r>
              <a:rPr lang="en-US"/>
              <a:t>© 2011 </a:t>
            </a:r>
            <a:r>
              <a:rPr lang="en-US" err="1"/>
              <a:t>FreeWave</a:t>
            </a:r>
            <a:r>
              <a:rPr lang="en-US"/>
              <a:t> Technologies, Inc. Company Confidential</a:t>
            </a:r>
          </a:p>
        </p:txBody>
      </p:sp>
      <p:sp>
        <p:nvSpPr>
          <p:cNvPr id="6" name="Slide Number Placeholder 5"/>
          <p:cNvSpPr>
            <a:spLocks noGrp="1"/>
          </p:cNvSpPr>
          <p:nvPr>
            <p:ph type="sldNum" sz="quarter" idx="14"/>
          </p:nvPr>
        </p:nvSpPr>
        <p:spPr/>
        <p:txBody>
          <a:bodyPr/>
          <a:lstStyle>
            <a:lvl1pPr>
              <a:defRPr/>
            </a:lvl1pPr>
          </a:lstStyle>
          <a:p>
            <a:pPr>
              <a:defRPr/>
            </a:pPr>
            <a:fld id="{F8A9B1F0-FF75-4897-A80D-054768C0CA4B}" type="slidenum">
              <a:rPr lang="en-US" altLang="en-US"/>
              <a:pPr>
                <a:defRPr/>
              </a:pPr>
              <a:t>‹#›</a:t>
            </a:fld>
            <a:endParaRPr lang="en-US" altLang="en-US"/>
          </a:p>
        </p:txBody>
      </p:sp>
    </p:spTree>
    <p:extLst>
      <p:ext uri="{BB962C8B-B14F-4D97-AF65-F5344CB8AC3E}">
        <p14:creationId xmlns:p14="http://schemas.microsoft.com/office/powerpoint/2010/main" val="25358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66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717" y="1552576"/>
            <a:ext cx="4773083" cy="4695825"/>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2400" y="1552576"/>
            <a:ext cx="5181600" cy="4695825"/>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CA22011A-9143-4FB0-82B9-07207BFC21F6}"/>
              </a:ext>
            </a:extLst>
          </p:cNvPr>
          <p:cNvCxnSpPr>
            <a:cxnSpLocks/>
          </p:cNvCxnSpPr>
          <p:nvPr userDrawn="1"/>
        </p:nvCxnSpPr>
        <p:spPr bwMode="auto">
          <a:xfrm>
            <a:off x="6096000" y="1143000"/>
            <a:ext cx="0" cy="5257800"/>
          </a:xfrm>
          <a:prstGeom prst="line">
            <a:avLst/>
          </a:prstGeom>
          <a:ln w="19050">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6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2583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19717" y="1552576"/>
            <a:ext cx="5585883" cy="4695825"/>
          </a:xfrm>
        </p:spPr>
        <p:txBody>
          <a:bodyPr/>
          <a:lstStyle>
            <a:lvl1pPr marL="457200" indent="-457200">
              <a:buFont typeface="Arial" pitchFamily="34" charset="0"/>
              <a:buChar char="•"/>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4" name="Content Placeholder 2"/>
          <p:cNvSpPr>
            <a:spLocks noGrp="1"/>
          </p:cNvSpPr>
          <p:nvPr>
            <p:ph idx="10"/>
          </p:nvPr>
        </p:nvSpPr>
        <p:spPr>
          <a:xfrm>
            <a:off x="6807200" y="1552575"/>
            <a:ext cx="4876800" cy="2362200"/>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Content Placeholder 2"/>
          <p:cNvSpPr>
            <a:spLocks noGrp="1"/>
          </p:cNvSpPr>
          <p:nvPr>
            <p:ph idx="11"/>
          </p:nvPr>
        </p:nvSpPr>
        <p:spPr>
          <a:xfrm>
            <a:off x="6807200" y="3962400"/>
            <a:ext cx="4876800" cy="2286000"/>
          </a:xfrm>
        </p:spPr>
        <p:txBody>
          <a:bodyPr/>
          <a:lstStyle>
            <a:lvl1pPr marL="0" indent="0">
              <a:buNone/>
              <a:defRPr>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53300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117600" y="2286000"/>
            <a:ext cx="10566400" cy="3581400"/>
          </a:xfrm>
        </p:spPr>
        <p:txBody>
          <a:bodyPr/>
          <a:lstStyle>
            <a:lvl1pPr>
              <a:defRPr>
                <a:latin typeface="Calibri" panose="020F0502020204030204" pitchFamily="34" charset="0"/>
                <a:cs typeface="Calibri" panose="020F0502020204030204" pitchFamily="34" charset="0"/>
              </a:defRPr>
            </a:lvl1pPr>
          </a:lstStyle>
          <a:p>
            <a:pPr lvl="0"/>
            <a:r>
              <a:rPr lang="en-US" noProof="0"/>
              <a:t>Click icon to add chart</a:t>
            </a:r>
            <a:endParaRPr lang="en-US" noProof="0" dirty="0"/>
          </a:p>
        </p:txBody>
      </p:sp>
      <p:sp>
        <p:nvSpPr>
          <p:cNvPr id="6" name="Text Placeholder 5"/>
          <p:cNvSpPr>
            <a:spLocks noGrp="1"/>
          </p:cNvSpPr>
          <p:nvPr>
            <p:ph type="body" sz="quarter" idx="11"/>
          </p:nvPr>
        </p:nvSpPr>
        <p:spPr>
          <a:xfrm>
            <a:off x="1117600" y="1447800"/>
            <a:ext cx="10566400" cy="609600"/>
          </a:xfrm>
        </p:spPr>
        <p:txBody>
          <a:bodyPr/>
          <a:lstStyle>
            <a:lvl1pPr marL="0" indent="0">
              <a:buNone/>
              <a:defRPr sz="2400" b="1">
                <a:latin typeface="Calibri" panose="020F0502020204030204" pitchFamily="34" charset="0"/>
                <a:cs typeface="Calibri" panose="020F0502020204030204" pitchFamily="34" charset="0"/>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360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147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2" name="Line 3">
            <a:extLst>
              <a:ext uri="{FF2B5EF4-FFF2-40B4-BE49-F238E27FC236}">
                <a16:creationId xmlns:a16="http://schemas.microsoft.com/office/drawing/2014/main" id="{70BE716C-BBD2-49A4-A08F-AF20770FCDCF}"/>
              </a:ext>
            </a:extLst>
          </p:cNvPr>
          <p:cNvSpPr>
            <a:spLocks noChangeShapeType="1"/>
          </p:cNvSpPr>
          <p:nvPr userDrawn="1"/>
        </p:nvSpPr>
        <p:spPr bwMode="auto">
          <a:xfrm>
            <a:off x="0" y="1133475"/>
            <a:ext cx="12192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p>
        </p:txBody>
      </p:sp>
      <p:sp>
        <p:nvSpPr>
          <p:cNvPr id="3" name="Rectangle 4">
            <a:extLst>
              <a:ext uri="{FF2B5EF4-FFF2-40B4-BE49-F238E27FC236}">
                <a16:creationId xmlns:a16="http://schemas.microsoft.com/office/drawing/2014/main" id="{D9653E3C-230C-49A8-8231-4B7838812A54}"/>
              </a:ext>
            </a:extLst>
          </p:cNvPr>
          <p:cNvSpPr>
            <a:spLocks noGrp="1" noChangeArrowheads="1"/>
          </p:cNvSpPr>
          <p:nvPr>
            <p:ph type="title"/>
          </p:nvPr>
        </p:nvSpPr>
        <p:spPr bwMode="auto">
          <a:xfrm>
            <a:off x="1117600" y="1"/>
            <a:ext cx="105664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vl1pPr>
          </a:lstStyle>
          <a:p>
            <a:pPr lvl="0"/>
            <a:r>
              <a:rPr lang="en-US"/>
              <a:t>Click to edit Master title style</a:t>
            </a:r>
            <a:endParaRPr lang="en-US" dirty="0"/>
          </a:p>
        </p:txBody>
      </p:sp>
    </p:spTree>
    <p:extLst>
      <p:ext uri="{BB962C8B-B14F-4D97-AF65-F5344CB8AC3E}">
        <p14:creationId xmlns:p14="http://schemas.microsoft.com/office/powerpoint/2010/main" val="350002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13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19717" y="1552576"/>
            <a:ext cx="10564283"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Line 3"/>
          <p:cNvSpPr>
            <a:spLocks noChangeShapeType="1"/>
          </p:cNvSpPr>
          <p:nvPr/>
        </p:nvSpPr>
        <p:spPr bwMode="auto">
          <a:xfrm>
            <a:off x="0" y="1133475"/>
            <a:ext cx="12192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p>
        </p:txBody>
      </p:sp>
      <p:sp>
        <p:nvSpPr>
          <p:cNvPr id="1028" name="Rectangle 4"/>
          <p:cNvSpPr>
            <a:spLocks noGrp="1" noChangeArrowheads="1"/>
          </p:cNvSpPr>
          <p:nvPr>
            <p:ph type="title"/>
          </p:nvPr>
        </p:nvSpPr>
        <p:spPr bwMode="auto">
          <a:xfrm>
            <a:off x="1117600" y="1"/>
            <a:ext cx="105664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title</a:t>
            </a:r>
          </a:p>
        </p:txBody>
      </p:sp>
      <p:pic>
        <p:nvPicPr>
          <p:cNvPr id="4" name="Picture 3" descr="A picture containing clipart&#10;&#10;Description automatically generated">
            <a:extLst>
              <a:ext uri="{FF2B5EF4-FFF2-40B4-BE49-F238E27FC236}">
                <a16:creationId xmlns:a16="http://schemas.microsoft.com/office/drawing/2014/main" id="{5B9FA4F7-6BF2-4622-AA98-B762583F61C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497" y="6282250"/>
            <a:ext cx="1399503" cy="499550"/>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698" r:id="rId2"/>
    <p:sldLayoutId id="2147483699" r:id="rId3"/>
    <p:sldLayoutId id="2147483700" r:id="rId4"/>
    <p:sldLayoutId id="2147483701" r:id="rId5"/>
    <p:sldLayoutId id="2147483702" r:id="rId6"/>
    <p:sldLayoutId id="2147483703" r:id="rId7"/>
    <p:sldLayoutId id="2147483706" r:id="rId8"/>
    <p:sldLayoutId id="2147483704" r:id="rId9"/>
    <p:sldLayoutId id="2147483707" r:id="rId10"/>
    <p:sldLayoutId id="2147483708" r:id="rId11"/>
  </p:sldLayoutIdLst>
  <p:txStyles>
    <p:titleStyle>
      <a:lvl1pPr algn="l" rtl="0" eaLnBrk="1" fontAlgn="base" hangingPunct="1">
        <a:lnSpc>
          <a:spcPct val="90000"/>
        </a:lnSpc>
        <a:spcBef>
          <a:spcPct val="0"/>
        </a:spcBef>
        <a:spcAft>
          <a:spcPct val="0"/>
        </a:spcAft>
        <a:defRPr sz="3200">
          <a:solidFill>
            <a:srgbClr val="0067C6"/>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p:titleStyle>
    <p:body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matthew.selby@elpro.com.a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JP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jpeg"/></Relationships>
</file>

<file path=ppt/slides/_rels/slide4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customXml" Target="../ink/ink3.xml"/><Relationship Id="rId18" Type="http://schemas.openxmlformats.org/officeDocument/2006/relationships/image" Target="../media/image460.png"/><Relationship Id="rId3" Type="http://schemas.openxmlformats.org/officeDocument/2006/relationships/image" Target="../media/image67.jpeg"/><Relationship Id="rId21" Type="http://schemas.openxmlformats.org/officeDocument/2006/relationships/image" Target="../media/image470.png"/><Relationship Id="rId7" Type="http://schemas.openxmlformats.org/officeDocument/2006/relationships/image" Target="../media/image71.png"/><Relationship Id="rId12" Type="http://schemas.openxmlformats.org/officeDocument/2006/relationships/image" Target="../media/image430.png"/><Relationship Id="rId17" Type="http://schemas.openxmlformats.org/officeDocument/2006/relationships/customXml" Target="../ink/ink5.xml"/><Relationship Id="rId2" Type="http://schemas.openxmlformats.org/officeDocument/2006/relationships/image" Target="../media/image66.png"/><Relationship Id="rId16" Type="http://schemas.openxmlformats.org/officeDocument/2006/relationships/image" Target="../media/image450.png"/><Relationship Id="rId20"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customXml" Target="../ink/ink2.xml"/><Relationship Id="rId5" Type="http://schemas.openxmlformats.org/officeDocument/2006/relationships/image" Target="../media/image69.jpeg"/><Relationship Id="rId15" Type="http://schemas.openxmlformats.org/officeDocument/2006/relationships/customXml" Target="../ink/ink4.xml"/><Relationship Id="rId23" Type="http://schemas.openxmlformats.org/officeDocument/2006/relationships/image" Target="../media/image480.png"/><Relationship Id="rId10" Type="http://schemas.openxmlformats.org/officeDocument/2006/relationships/image" Target="../media/image420.png"/><Relationship Id="rId19" Type="http://schemas.openxmlformats.org/officeDocument/2006/relationships/customXml" Target="../ink/ink6.xml"/><Relationship Id="rId4" Type="http://schemas.openxmlformats.org/officeDocument/2006/relationships/image" Target="../media/image68.png"/><Relationship Id="rId9" Type="http://schemas.openxmlformats.org/officeDocument/2006/relationships/customXml" Target="../ink/ink1.xml"/><Relationship Id="rId14" Type="http://schemas.openxmlformats.org/officeDocument/2006/relationships/image" Target="../media/image440.png"/><Relationship Id="rId22" Type="http://schemas.openxmlformats.org/officeDocument/2006/relationships/customXml" Target="../ink/ink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DBC3-8FE9-4E44-B3BE-132F9565EF5C}"/>
              </a:ext>
            </a:extLst>
          </p:cNvPr>
          <p:cNvSpPr>
            <a:spLocks noGrp="1"/>
          </p:cNvSpPr>
          <p:nvPr>
            <p:ph type="ctrTitle"/>
          </p:nvPr>
        </p:nvSpPr>
        <p:spPr/>
        <p:txBody>
          <a:bodyPr/>
          <a:lstStyle/>
          <a:p>
            <a:r>
              <a:rPr lang="en-US" dirty="0"/>
              <a:t>ELPRO RF 101 and Installation Basics Presentation</a:t>
            </a:r>
            <a:endParaRPr lang="en-AU" dirty="0"/>
          </a:p>
        </p:txBody>
      </p:sp>
      <p:sp>
        <p:nvSpPr>
          <p:cNvPr id="3" name="Subtitle 2">
            <a:extLst>
              <a:ext uri="{FF2B5EF4-FFF2-40B4-BE49-F238E27FC236}">
                <a16:creationId xmlns:a16="http://schemas.microsoft.com/office/drawing/2014/main" id="{F41DD804-96A9-44E0-BB12-3BEB1DA6A597}"/>
              </a:ext>
            </a:extLst>
          </p:cNvPr>
          <p:cNvSpPr>
            <a:spLocks noGrp="1"/>
          </p:cNvSpPr>
          <p:nvPr>
            <p:ph type="subTitle" idx="1"/>
          </p:nvPr>
        </p:nvSpPr>
        <p:spPr/>
        <p:txBody>
          <a:bodyPr/>
          <a:lstStyle/>
          <a:p>
            <a:r>
              <a:rPr lang="en-US" dirty="0"/>
              <a:t>Matthew Selby</a:t>
            </a:r>
            <a:endParaRPr lang="en-AU" dirty="0"/>
          </a:p>
        </p:txBody>
      </p:sp>
    </p:spTree>
    <p:extLst>
      <p:ext uri="{BB962C8B-B14F-4D97-AF65-F5344CB8AC3E}">
        <p14:creationId xmlns:p14="http://schemas.microsoft.com/office/powerpoint/2010/main" val="138531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E9DB-949D-41EF-8521-11819B462DB8}"/>
              </a:ext>
            </a:extLst>
          </p:cNvPr>
          <p:cNvSpPr>
            <a:spLocks noGrp="1"/>
          </p:cNvSpPr>
          <p:nvPr>
            <p:ph type="title"/>
          </p:nvPr>
        </p:nvSpPr>
        <p:spPr>
          <a:xfrm>
            <a:off x="1117600" y="1"/>
            <a:ext cx="10566400" cy="1096963"/>
          </a:xfrm>
        </p:spPr>
        <p:txBody>
          <a:bodyPr wrap="square" anchor="b">
            <a:normAutofit/>
          </a:bodyPr>
          <a:lstStyle/>
          <a:p>
            <a:r>
              <a:rPr lang="en-US" dirty="0">
                <a:solidFill>
                  <a:schemeClr val="tx1"/>
                </a:solidFill>
                <a:latin typeface="+mj-lt"/>
              </a:rPr>
              <a:t>Typical Ranges 900 MHZ FHSS 1W</a:t>
            </a:r>
          </a:p>
        </p:txBody>
      </p:sp>
      <p:graphicFrame>
        <p:nvGraphicFramePr>
          <p:cNvPr id="3" name="Table 2">
            <a:extLst>
              <a:ext uri="{FF2B5EF4-FFF2-40B4-BE49-F238E27FC236}">
                <a16:creationId xmlns:a16="http://schemas.microsoft.com/office/drawing/2014/main" id="{B8B3A426-4B70-447F-99E4-B5B7513D7B31}"/>
              </a:ext>
            </a:extLst>
          </p:cNvPr>
          <p:cNvGraphicFramePr>
            <a:graphicFrameLocks noGrp="1"/>
          </p:cNvGraphicFramePr>
          <p:nvPr>
            <p:extLst>
              <p:ext uri="{D42A27DB-BD31-4B8C-83A1-F6EECF244321}">
                <p14:modId xmlns:p14="http://schemas.microsoft.com/office/powerpoint/2010/main" val="233082803"/>
              </p:ext>
            </p:extLst>
          </p:nvPr>
        </p:nvGraphicFramePr>
        <p:xfrm>
          <a:off x="624254" y="1901836"/>
          <a:ext cx="11315700" cy="3997307"/>
        </p:xfrm>
        <a:graphic>
          <a:graphicData uri="http://schemas.openxmlformats.org/drawingml/2006/table">
            <a:tbl>
              <a:tblPr>
                <a:tableStyleId>{5C22544A-7EE6-4342-B048-85BDC9FD1C3A}</a:tableStyleId>
              </a:tblPr>
              <a:tblGrid>
                <a:gridCol w="1973167">
                  <a:extLst>
                    <a:ext uri="{9D8B030D-6E8A-4147-A177-3AD203B41FA5}">
                      <a16:colId xmlns:a16="http://schemas.microsoft.com/office/drawing/2014/main" val="2974936972"/>
                    </a:ext>
                  </a:extLst>
                </a:gridCol>
                <a:gridCol w="2888979">
                  <a:extLst>
                    <a:ext uri="{9D8B030D-6E8A-4147-A177-3AD203B41FA5}">
                      <a16:colId xmlns:a16="http://schemas.microsoft.com/office/drawing/2014/main" val="479431501"/>
                    </a:ext>
                  </a:extLst>
                </a:gridCol>
                <a:gridCol w="2612840">
                  <a:extLst>
                    <a:ext uri="{9D8B030D-6E8A-4147-A177-3AD203B41FA5}">
                      <a16:colId xmlns:a16="http://schemas.microsoft.com/office/drawing/2014/main" val="3587395152"/>
                    </a:ext>
                  </a:extLst>
                </a:gridCol>
                <a:gridCol w="1920357">
                  <a:extLst>
                    <a:ext uri="{9D8B030D-6E8A-4147-A177-3AD203B41FA5}">
                      <a16:colId xmlns:a16="http://schemas.microsoft.com/office/drawing/2014/main" val="321241911"/>
                    </a:ext>
                  </a:extLst>
                </a:gridCol>
                <a:gridCol w="1920357">
                  <a:extLst>
                    <a:ext uri="{9D8B030D-6E8A-4147-A177-3AD203B41FA5}">
                      <a16:colId xmlns:a16="http://schemas.microsoft.com/office/drawing/2014/main" val="419240692"/>
                    </a:ext>
                  </a:extLst>
                </a:gridCol>
              </a:tblGrid>
              <a:tr h="1060642">
                <a:tc>
                  <a:txBody>
                    <a:bodyPr/>
                    <a:lstStyle/>
                    <a:p>
                      <a:pPr algn="l" fontAlgn="b"/>
                      <a:r>
                        <a:rPr lang="en-CA" sz="1800" u="none" strike="noStrike" dirty="0">
                          <a:effectLst/>
                          <a:latin typeface="+mn-lt"/>
                        </a:rPr>
                        <a:t>Distance</a:t>
                      </a:r>
                      <a:endParaRPr lang="en-CA" sz="1800" b="0" i="0" u="none" strike="noStrike" dirty="0">
                        <a:solidFill>
                          <a:srgbClr val="000000"/>
                        </a:solidFill>
                        <a:effectLst/>
                        <a:latin typeface="+mn-lt"/>
                      </a:endParaRPr>
                    </a:p>
                  </a:txBody>
                  <a:tcPr marL="10757" marR="10757" marT="10757" marB="0" anchor="b"/>
                </a:tc>
                <a:tc>
                  <a:txBody>
                    <a:bodyPr/>
                    <a:lstStyle/>
                    <a:p>
                      <a:pPr algn="l" fontAlgn="b"/>
                      <a:r>
                        <a:rPr lang="en-CA" sz="1800" u="none" strike="noStrike" dirty="0">
                          <a:effectLst/>
                          <a:latin typeface="+mn-lt"/>
                        </a:rPr>
                        <a:t>Obstructions?</a:t>
                      </a:r>
                      <a:endParaRPr lang="en-CA" sz="1800" b="0" i="0" u="none" strike="noStrike" dirty="0">
                        <a:solidFill>
                          <a:srgbClr val="000000"/>
                        </a:solidFill>
                        <a:effectLst/>
                        <a:latin typeface="+mn-lt"/>
                      </a:endParaRPr>
                    </a:p>
                  </a:txBody>
                  <a:tcPr marL="10757" marR="10757" marT="10757" marB="0" anchor="b"/>
                </a:tc>
                <a:tc>
                  <a:txBody>
                    <a:bodyPr/>
                    <a:lstStyle/>
                    <a:p>
                      <a:pPr algn="l" fontAlgn="b"/>
                      <a:r>
                        <a:rPr lang="en-CA" sz="1800" u="none" strike="noStrike">
                          <a:effectLst/>
                          <a:latin typeface="+mn-lt"/>
                        </a:rPr>
                        <a:t>Antenna</a:t>
                      </a:r>
                      <a:endParaRPr lang="en-CA" sz="1800" b="0" i="0" u="none" strike="noStrike">
                        <a:solidFill>
                          <a:srgbClr val="000000"/>
                        </a:solidFill>
                        <a:effectLst/>
                        <a:latin typeface="+mn-lt"/>
                      </a:endParaRPr>
                    </a:p>
                  </a:txBody>
                  <a:tcPr marL="10757" marR="10757" marT="10757" marB="0" anchor="b"/>
                </a:tc>
                <a:tc>
                  <a:txBody>
                    <a:bodyPr/>
                    <a:lstStyle/>
                    <a:p>
                      <a:pPr algn="l" fontAlgn="b"/>
                      <a:r>
                        <a:rPr lang="en-CA" sz="1800" u="none" strike="noStrike">
                          <a:effectLst/>
                          <a:latin typeface="+mn-lt"/>
                        </a:rPr>
                        <a:t>Cable</a:t>
                      </a:r>
                      <a:endParaRPr lang="en-CA" sz="1800" b="0" i="0" u="none" strike="noStrike">
                        <a:solidFill>
                          <a:srgbClr val="000000"/>
                        </a:solidFill>
                        <a:effectLst/>
                        <a:latin typeface="+mn-lt"/>
                      </a:endParaRPr>
                    </a:p>
                  </a:txBody>
                  <a:tcPr marL="10757" marR="10757" marT="10757" marB="0" anchor="b"/>
                </a:tc>
                <a:tc>
                  <a:txBody>
                    <a:bodyPr/>
                    <a:lstStyle/>
                    <a:p>
                      <a:pPr algn="l" fontAlgn="b"/>
                      <a:r>
                        <a:rPr lang="en-CA" sz="1800" u="none" strike="noStrike" dirty="0">
                          <a:effectLst/>
                          <a:latin typeface="+mn-lt"/>
                        </a:rPr>
                        <a:t>Typical Ant height</a:t>
                      </a:r>
                      <a:endParaRPr lang="en-CA" sz="1800" b="0" i="0" u="none" strike="noStrike" dirty="0">
                        <a:solidFill>
                          <a:srgbClr val="000000"/>
                        </a:solidFill>
                        <a:effectLst/>
                        <a:latin typeface="+mn-lt"/>
                      </a:endParaRPr>
                    </a:p>
                  </a:txBody>
                  <a:tcPr marL="10757" marR="10757" marT="10757" marB="0" anchor="b"/>
                </a:tc>
                <a:extLst>
                  <a:ext uri="{0D108BD9-81ED-4DB2-BD59-A6C34878D82A}">
                    <a16:rowId xmlns:a16="http://schemas.microsoft.com/office/drawing/2014/main" val="2696325518"/>
                  </a:ext>
                </a:extLst>
              </a:tr>
              <a:tr h="587333">
                <a:tc>
                  <a:txBody>
                    <a:bodyPr/>
                    <a:lstStyle/>
                    <a:p>
                      <a:pPr algn="l" fontAlgn="b"/>
                      <a:r>
                        <a:rPr lang="en-CA" sz="1800" u="none" strike="noStrike" dirty="0">
                          <a:effectLst/>
                          <a:latin typeface="+mn-lt"/>
                        </a:rPr>
                        <a:t>1000'</a:t>
                      </a:r>
                      <a:endParaRPr lang="en-CA" sz="1800" b="0" i="0" u="none" strike="noStrike" dirty="0">
                        <a:solidFill>
                          <a:srgbClr val="000000"/>
                        </a:solidFill>
                        <a:effectLst/>
                        <a:latin typeface="+mn-lt"/>
                      </a:endParaRPr>
                    </a:p>
                  </a:txBody>
                  <a:tcPr marL="10757" marR="10757" marT="10757" marB="0" anchor="b"/>
                </a:tc>
                <a:tc>
                  <a:txBody>
                    <a:bodyPr/>
                    <a:lstStyle/>
                    <a:p>
                      <a:pPr algn="l" fontAlgn="b"/>
                      <a:r>
                        <a:rPr lang="en-CA" sz="1800" u="none" strike="noStrike">
                          <a:effectLst/>
                          <a:latin typeface="+mn-lt"/>
                        </a:rPr>
                        <a:t>Dense</a:t>
                      </a:r>
                      <a:endParaRPr lang="en-CA" sz="1800" b="0" i="0" u="none" strike="noStrike">
                        <a:solidFill>
                          <a:srgbClr val="000000"/>
                        </a:solidFill>
                        <a:effectLst/>
                        <a:latin typeface="+mn-lt"/>
                      </a:endParaRPr>
                    </a:p>
                  </a:txBody>
                  <a:tcPr marL="10757" marR="10757" marT="10757" marB="0" anchor="b"/>
                </a:tc>
                <a:tc>
                  <a:txBody>
                    <a:bodyPr/>
                    <a:lstStyle/>
                    <a:p>
                      <a:pPr algn="l" fontAlgn="b"/>
                      <a:r>
                        <a:rPr lang="en-US" sz="1800" b="0" i="0" u="none" strike="noStrike">
                          <a:solidFill>
                            <a:srgbClr val="000000"/>
                          </a:solidFill>
                          <a:effectLst/>
                          <a:latin typeface="+mn-lt"/>
                        </a:rPr>
                        <a:t>CFD890EL  2dBi</a:t>
                      </a:r>
                    </a:p>
                  </a:txBody>
                  <a:tcPr marL="9525" marR="9525" marT="9525" marB="0" anchor="b"/>
                </a:tc>
                <a:tc>
                  <a:txBody>
                    <a:bodyPr/>
                    <a:lstStyle/>
                    <a:p>
                      <a:pPr algn="l" fontAlgn="b"/>
                      <a:r>
                        <a:rPr lang="en-US" sz="1800" b="0" i="0" u="none" strike="noStrike">
                          <a:solidFill>
                            <a:srgbClr val="000000"/>
                          </a:solidFill>
                          <a:effectLst/>
                          <a:latin typeface="+mn-lt"/>
                        </a:rPr>
                        <a:t>16'   -2dB</a:t>
                      </a:r>
                    </a:p>
                  </a:txBody>
                  <a:tcPr marL="9525" marR="9525" marT="9525" marB="0" anchor="b"/>
                </a:tc>
                <a:tc>
                  <a:txBody>
                    <a:bodyPr/>
                    <a:lstStyle/>
                    <a:p>
                      <a:pPr algn="l" fontAlgn="b"/>
                      <a:r>
                        <a:rPr lang="en-CA" sz="1800" u="none" strike="noStrike">
                          <a:effectLst/>
                          <a:latin typeface="+mn-lt"/>
                        </a:rPr>
                        <a:t>10'</a:t>
                      </a:r>
                      <a:endParaRPr lang="en-CA" sz="1800" b="0" i="0" u="none" strike="noStrike">
                        <a:solidFill>
                          <a:srgbClr val="000000"/>
                        </a:solidFill>
                        <a:effectLst/>
                        <a:latin typeface="+mn-lt"/>
                      </a:endParaRPr>
                    </a:p>
                  </a:txBody>
                  <a:tcPr marL="10757" marR="10757" marT="10757" marB="0" anchor="b"/>
                </a:tc>
                <a:extLst>
                  <a:ext uri="{0D108BD9-81ED-4DB2-BD59-A6C34878D82A}">
                    <a16:rowId xmlns:a16="http://schemas.microsoft.com/office/drawing/2014/main" val="3661542480"/>
                  </a:ext>
                </a:extLst>
              </a:tr>
              <a:tr h="587333">
                <a:tc>
                  <a:txBody>
                    <a:bodyPr/>
                    <a:lstStyle/>
                    <a:p>
                      <a:pPr algn="l" fontAlgn="b"/>
                      <a:r>
                        <a:rPr lang="en-CA" sz="1800" u="none" strike="noStrike">
                          <a:effectLst/>
                          <a:latin typeface="+mn-lt"/>
                        </a:rPr>
                        <a:t>2000'</a:t>
                      </a:r>
                      <a:endParaRPr lang="en-CA" sz="1800" b="0" i="0" u="none" strike="noStrike">
                        <a:solidFill>
                          <a:srgbClr val="000000"/>
                        </a:solidFill>
                        <a:effectLst/>
                        <a:latin typeface="+mn-lt"/>
                      </a:endParaRPr>
                    </a:p>
                  </a:txBody>
                  <a:tcPr marL="10757" marR="10757" marT="10757"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0757" marR="10757" marT="10757" marB="0" anchor="b"/>
                </a:tc>
                <a:tc>
                  <a:txBody>
                    <a:bodyPr/>
                    <a:lstStyle/>
                    <a:p>
                      <a:pPr algn="l" fontAlgn="b"/>
                      <a:r>
                        <a:rPr lang="en-US" sz="1800" b="0" i="0" u="none" strike="noStrike">
                          <a:solidFill>
                            <a:srgbClr val="000000"/>
                          </a:solidFill>
                          <a:effectLst/>
                          <a:latin typeface="+mn-lt"/>
                        </a:rPr>
                        <a:t>CFD890EL  2dBi</a:t>
                      </a:r>
                    </a:p>
                  </a:txBody>
                  <a:tcPr marL="9525" marR="9525" marT="9525" marB="0" anchor="b"/>
                </a:tc>
                <a:tc>
                  <a:txBody>
                    <a:bodyPr/>
                    <a:lstStyle/>
                    <a:p>
                      <a:pPr algn="l" fontAlgn="b"/>
                      <a:r>
                        <a:rPr lang="en-US" sz="1800" b="0" i="0" u="none" strike="noStrike">
                          <a:solidFill>
                            <a:srgbClr val="000000"/>
                          </a:solidFill>
                          <a:effectLst/>
                          <a:latin typeface="+mn-lt"/>
                        </a:rPr>
                        <a:t>16'   -2dB</a:t>
                      </a:r>
                    </a:p>
                  </a:txBody>
                  <a:tcPr marL="9525" marR="9525" marT="9525" marB="0" anchor="b"/>
                </a:tc>
                <a:tc>
                  <a:txBody>
                    <a:bodyPr/>
                    <a:lstStyle/>
                    <a:p>
                      <a:pPr algn="l" fontAlgn="b"/>
                      <a:r>
                        <a:rPr lang="en-CA" sz="1800" u="none" strike="noStrike">
                          <a:effectLst/>
                          <a:latin typeface="+mn-lt"/>
                        </a:rPr>
                        <a:t>15'</a:t>
                      </a:r>
                      <a:endParaRPr lang="en-CA" sz="1800" b="0" i="0" u="none" strike="noStrike">
                        <a:solidFill>
                          <a:srgbClr val="000000"/>
                        </a:solidFill>
                        <a:effectLst/>
                        <a:latin typeface="+mn-lt"/>
                      </a:endParaRPr>
                    </a:p>
                  </a:txBody>
                  <a:tcPr marL="10757" marR="10757" marT="10757" marB="0" anchor="b"/>
                </a:tc>
                <a:extLst>
                  <a:ext uri="{0D108BD9-81ED-4DB2-BD59-A6C34878D82A}">
                    <a16:rowId xmlns:a16="http://schemas.microsoft.com/office/drawing/2014/main" val="982037653"/>
                  </a:ext>
                </a:extLst>
              </a:tr>
              <a:tr h="587333">
                <a:tc>
                  <a:txBody>
                    <a:bodyPr/>
                    <a:lstStyle/>
                    <a:p>
                      <a:pPr algn="l" fontAlgn="b"/>
                      <a:r>
                        <a:rPr lang="en-CA" sz="1800" u="none" strike="noStrike">
                          <a:effectLst/>
                          <a:latin typeface="+mn-lt"/>
                        </a:rPr>
                        <a:t>5000'</a:t>
                      </a:r>
                      <a:endParaRPr lang="en-CA" sz="1800" b="0" i="0" u="none" strike="noStrike">
                        <a:solidFill>
                          <a:srgbClr val="000000"/>
                        </a:solidFill>
                        <a:effectLst/>
                        <a:latin typeface="+mn-lt"/>
                      </a:endParaRPr>
                    </a:p>
                  </a:txBody>
                  <a:tcPr marL="10757" marR="10757" marT="10757"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0757" marR="10757" marT="10757" marB="0" anchor="b"/>
                </a:tc>
                <a:tc>
                  <a:txBody>
                    <a:bodyPr/>
                    <a:lstStyle/>
                    <a:p>
                      <a:pPr algn="l" fontAlgn="b"/>
                      <a:r>
                        <a:rPr lang="en-US" sz="1800" b="0" i="0" u="none" strike="noStrike">
                          <a:solidFill>
                            <a:srgbClr val="000000"/>
                          </a:solidFill>
                          <a:effectLst/>
                          <a:latin typeface="+mn-lt"/>
                        </a:rPr>
                        <a:t>YU6/900   9dBi</a:t>
                      </a:r>
                    </a:p>
                  </a:txBody>
                  <a:tcPr marL="9525" marR="9525" marT="9525" marB="0" anchor="b"/>
                </a:tc>
                <a:tc>
                  <a:txBody>
                    <a:bodyPr/>
                    <a:lstStyle/>
                    <a:p>
                      <a:pPr algn="l" fontAlgn="b"/>
                      <a:r>
                        <a:rPr lang="en-US" sz="1800" b="0" i="0" u="none" strike="noStrike">
                          <a:solidFill>
                            <a:srgbClr val="000000"/>
                          </a:solidFill>
                          <a:effectLst/>
                          <a:latin typeface="+mn-lt"/>
                        </a:rPr>
                        <a:t>33'   -3dB</a:t>
                      </a:r>
                    </a:p>
                  </a:txBody>
                  <a:tcPr marL="9525" marR="9525" marT="9525" marB="0" anchor="b"/>
                </a:tc>
                <a:tc>
                  <a:txBody>
                    <a:bodyPr/>
                    <a:lstStyle/>
                    <a:p>
                      <a:pPr algn="l" fontAlgn="b"/>
                      <a:r>
                        <a:rPr lang="en-CA" sz="1800" u="none" strike="noStrike">
                          <a:effectLst/>
                          <a:latin typeface="+mn-lt"/>
                        </a:rPr>
                        <a:t>20'</a:t>
                      </a:r>
                      <a:endParaRPr lang="en-CA" sz="1800" b="0" i="0" u="none" strike="noStrike">
                        <a:solidFill>
                          <a:srgbClr val="000000"/>
                        </a:solidFill>
                        <a:effectLst/>
                        <a:latin typeface="+mn-lt"/>
                      </a:endParaRPr>
                    </a:p>
                  </a:txBody>
                  <a:tcPr marL="10757" marR="10757" marT="10757" marB="0" anchor="b"/>
                </a:tc>
                <a:extLst>
                  <a:ext uri="{0D108BD9-81ED-4DB2-BD59-A6C34878D82A}">
                    <a16:rowId xmlns:a16="http://schemas.microsoft.com/office/drawing/2014/main" val="370769938"/>
                  </a:ext>
                </a:extLst>
              </a:tr>
              <a:tr h="587333">
                <a:tc>
                  <a:txBody>
                    <a:bodyPr/>
                    <a:lstStyle/>
                    <a:p>
                      <a:pPr algn="l" fontAlgn="b"/>
                      <a:r>
                        <a:rPr lang="en-CA" sz="1800" u="none" strike="noStrike">
                          <a:effectLst/>
                          <a:latin typeface="+mn-lt"/>
                        </a:rPr>
                        <a:t>10,000'</a:t>
                      </a:r>
                      <a:endParaRPr lang="en-CA" sz="1800" b="0" i="0" u="none" strike="noStrike">
                        <a:solidFill>
                          <a:srgbClr val="000000"/>
                        </a:solidFill>
                        <a:effectLst/>
                        <a:latin typeface="+mn-lt"/>
                      </a:endParaRPr>
                    </a:p>
                  </a:txBody>
                  <a:tcPr marL="10757" marR="10757" marT="10757"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757" marR="10757" marT="10757" marB="0" anchor="b"/>
                </a:tc>
                <a:tc>
                  <a:txBody>
                    <a:bodyPr/>
                    <a:lstStyle/>
                    <a:p>
                      <a:pPr algn="l" fontAlgn="b"/>
                      <a:r>
                        <a:rPr lang="en-US" sz="1800" b="0" i="0" u="none" strike="noStrike">
                          <a:solidFill>
                            <a:srgbClr val="000000"/>
                          </a:solidFill>
                          <a:effectLst/>
                          <a:latin typeface="+mn-lt"/>
                        </a:rPr>
                        <a:t>YU6/900   9dBi</a:t>
                      </a:r>
                    </a:p>
                  </a:txBody>
                  <a:tcPr marL="9525" marR="9525" marT="9525" marB="0" anchor="b"/>
                </a:tc>
                <a:tc>
                  <a:txBody>
                    <a:bodyPr/>
                    <a:lstStyle/>
                    <a:p>
                      <a:pPr algn="l" fontAlgn="b"/>
                      <a:r>
                        <a:rPr lang="en-US" sz="1800" b="0" i="0" u="none" strike="noStrike">
                          <a:solidFill>
                            <a:srgbClr val="000000"/>
                          </a:solidFill>
                          <a:effectLst/>
                          <a:latin typeface="+mn-lt"/>
                        </a:rPr>
                        <a:t>33'   -3dB</a:t>
                      </a:r>
                    </a:p>
                  </a:txBody>
                  <a:tcPr marL="9525" marR="9525" marT="9525" marB="0" anchor="b"/>
                </a:tc>
                <a:tc>
                  <a:txBody>
                    <a:bodyPr/>
                    <a:lstStyle/>
                    <a:p>
                      <a:pPr algn="l" fontAlgn="b"/>
                      <a:r>
                        <a:rPr lang="en-CA" sz="1800" u="none" strike="noStrike">
                          <a:effectLst/>
                          <a:latin typeface="+mn-lt"/>
                        </a:rPr>
                        <a:t>30'</a:t>
                      </a:r>
                      <a:endParaRPr lang="en-CA" sz="1800" b="0" i="0" u="none" strike="noStrike">
                        <a:solidFill>
                          <a:srgbClr val="000000"/>
                        </a:solidFill>
                        <a:effectLst/>
                        <a:latin typeface="+mn-lt"/>
                      </a:endParaRPr>
                    </a:p>
                  </a:txBody>
                  <a:tcPr marL="10757" marR="10757" marT="10757" marB="0" anchor="b"/>
                </a:tc>
                <a:extLst>
                  <a:ext uri="{0D108BD9-81ED-4DB2-BD59-A6C34878D82A}">
                    <a16:rowId xmlns:a16="http://schemas.microsoft.com/office/drawing/2014/main" val="1704457550"/>
                  </a:ext>
                </a:extLst>
              </a:tr>
              <a:tr h="587333">
                <a:tc>
                  <a:txBody>
                    <a:bodyPr/>
                    <a:lstStyle/>
                    <a:p>
                      <a:pPr algn="l" fontAlgn="b"/>
                      <a:r>
                        <a:rPr lang="en-CA" sz="1800" u="none" strike="noStrike">
                          <a:effectLst/>
                          <a:latin typeface="+mn-lt"/>
                        </a:rPr>
                        <a:t>5 miles</a:t>
                      </a:r>
                      <a:endParaRPr lang="en-CA" sz="1800" b="0" i="0" u="none" strike="noStrike">
                        <a:solidFill>
                          <a:srgbClr val="000000"/>
                        </a:solidFill>
                        <a:effectLst/>
                        <a:latin typeface="+mn-lt"/>
                      </a:endParaRPr>
                    </a:p>
                  </a:txBody>
                  <a:tcPr marL="10757" marR="10757" marT="10757"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757" marR="10757" marT="10757" marB="0" anchor="b"/>
                </a:tc>
                <a:tc>
                  <a:txBody>
                    <a:bodyPr/>
                    <a:lstStyle/>
                    <a:p>
                      <a:pPr algn="l" fontAlgn="b"/>
                      <a:r>
                        <a:rPr lang="en-US" sz="1800" b="0" i="0" u="none" strike="noStrike" dirty="0">
                          <a:solidFill>
                            <a:srgbClr val="000000"/>
                          </a:solidFill>
                          <a:effectLst/>
                          <a:latin typeface="+mn-lt"/>
                        </a:rPr>
                        <a:t>YU16/900  15dBi</a:t>
                      </a:r>
                    </a:p>
                  </a:txBody>
                  <a:tcPr marL="9525" marR="9525" marT="9525" marB="0" anchor="b"/>
                </a:tc>
                <a:tc>
                  <a:txBody>
                    <a:bodyPr/>
                    <a:lstStyle/>
                    <a:p>
                      <a:pPr algn="l" fontAlgn="b"/>
                      <a:r>
                        <a:rPr lang="en-US" sz="1800" b="0" i="0" u="none" strike="noStrike" dirty="0">
                          <a:solidFill>
                            <a:srgbClr val="000000"/>
                          </a:solidFill>
                          <a:effectLst/>
                          <a:latin typeface="+mn-lt"/>
                        </a:rPr>
                        <a:t>66'   -6dB</a:t>
                      </a:r>
                    </a:p>
                  </a:txBody>
                  <a:tcPr marL="9525" marR="9525" marT="9525" marB="0" anchor="b"/>
                </a:tc>
                <a:tc>
                  <a:txBody>
                    <a:bodyPr/>
                    <a:lstStyle/>
                    <a:p>
                      <a:pPr algn="l" fontAlgn="b"/>
                      <a:r>
                        <a:rPr lang="en-CA" sz="1800" u="none" strike="noStrike" dirty="0">
                          <a:effectLst/>
                          <a:latin typeface="+mn-lt"/>
                        </a:rPr>
                        <a:t>50'</a:t>
                      </a:r>
                      <a:endParaRPr lang="en-CA" sz="1800" b="0" i="0" u="none" strike="noStrike" dirty="0">
                        <a:solidFill>
                          <a:srgbClr val="000000"/>
                        </a:solidFill>
                        <a:effectLst/>
                        <a:latin typeface="+mn-lt"/>
                      </a:endParaRPr>
                    </a:p>
                  </a:txBody>
                  <a:tcPr marL="10757" marR="10757" marT="10757" marB="0" anchor="b"/>
                </a:tc>
                <a:extLst>
                  <a:ext uri="{0D108BD9-81ED-4DB2-BD59-A6C34878D82A}">
                    <a16:rowId xmlns:a16="http://schemas.microsoft.com/office/drawing/2014/main" val="2124366773"/>
                  </a:ext>
                </a:extLst>
              </a:tr>
            </a:tbl>
          </a:graphicData>
        </a:graphic>
      </p:graphicFrame>
    </p:spTree>
    <p:extLst>
      <p:ext uri="{BB962C8B-B14F-4D97-AF65-F5344CB8AC3E}">
        <p14:creationId xmlns:p14="http://schemas.microsoft.com/office/powerpoint/2010/main" val="26492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BDE3-B751-4320-A2D1-2F4E6B9415FF}"/>
              </a:ext>
            </a:extLst>
          </p:cNvPr>
          <p:cNvSpPr>
            <a:spLocks noGrp="1"/>
          </p:cNvSpPr>
          <p:nvPr>
            <p:ph type="title"/>
          </p:nvPr>
        </p:nvSpPr>
        <p:spPr>
          <a:xfrm>
            <a:off x="554568" y="406400"/>
            <a:ext cx="7983256" cy="683846"/>
          </a:xfrm>
        </p:spPr>
        <p:txBody>
          <a:bodyPr wrap="square" anchor="b">
            <a:normAutofit/>
          </a:bodyPr>
          <a:lstStyle/>
          <a:p>
            <a:r>
              <a:rPr lang="en-US" dirty="0">
                <a:latin typeface="+mj-lt"/>
              </a:rPr>
              <a:t>Typical Ranges 945U-E DSSS 630mW</a:t>
            </a:r>
          </a:p>
        </p:txBody>
      </p:sp>
      <p:graphicFrame>
        <p:nvGraphicFramePr>
          <p:cNvPr id="3" name="Table 2">
            <a:extLst>
              <a:ext uri="{FF2B5EF4-FFF2-40B4-BE49-F238E27FC236}">
                <a16:creationId xmlns:a16="http://schemas.microsoft.com/office/drawing/2014/main" id="{D842AB2C-5FA9-4B26-B43A-94327ADACFC4}"/>
              </a:ext>
            </a:extLst>
          </p:cNvPr>
          <p:cNvGraphicFramePr>
            <a:graphicFrameLocks noGrp="1"/>
          </p:cNvGraphicFramePr>
          <p:nvPr>
            <p:extLst>
              <p:ext uri="{D42A27DB-BD31-4B8C-83A1-F6EECF244321}">
                <p14:modId xmlns:p14="http://schemas.microsoft.com/office/powerpoint/2010/main" val="1444452885"/>
              </p:ext>
            </p:extLst>
          </p:nvPr>
        </p:nvGraphicFramePr>
        <p:xfrm>
          <a:off x="307732" y="1682073"/>
          <a:ext cx="11535507" cy="4247388"/>
        </p:xfrm>
        <a:graphic>
          <a:graphicData uri="http://schemas.openxmlformats.org/drawingml/2006/table">
            <a:tbl>
              <a:tblPr>
                <a:tableStyleId>{5C22544A-7EE6-4342-B048-85BDC9FD1C3A}</a:tableStyleId>
              </a:tblPr>
              <a:tblGrid>
                <a:gridCol w="2038304">
                  <a:extLst>
                    <a:ext uri="{9D8B030D-6E8A-4147-A177-3AD203B41FA5}">
                      <a16:colId xmlns:a16="http://schemas.microsoft.com/office/drawing/2014/main" val="2675644409"/>
                    </a:ext>
                  </a:extLst>
                </a:gridCol>
                <a:gridCol w="3025218">
                  <a:extLst>
                    <a:ext uri="{9D8B030D-6E8A-4147-A177-3AD203B41FA5}">
                      <a16:colId xmlns:a16="http://schemas.microsoft.com/office/drawing/2014/main" val="673449710"/>
                    </a:ext>
                  </a:extLst>
                </a:gridCol>
                <a:gridCol w="2504485">
                  <a:extLst>
                    <a:ext uri="{9D8B030D-6E8A-4147-A177-3AD203B41FA5}">
                      <a16:colId xmlns:a16="http://schemas.microsoft.com/office/drawing/2014/main" val="2877133577"/>
                    </a:ext>
                  </a:extLst>
                </a:gridCol>
                <a:gridCol w="1983750">
                  <a:extLst>
                    <a:ext uri="{9D8B030D-6E8A-4147-A177-3AD203B41FA5}">
                      <a16:colId xmlns:a16="http://schemas.microsoft.com/office/drawing/2014/main" val="2631418621"/>
                    </a:ext>
                  </a:extLst>
                </a:gridCol>
                <a:gridCol w="1983750">
                  <a:extLst>
                    <a:ext uri="{9D8B030D-6E8A-4147-A177-3AD203B41FA5}">
                      <a16:colId xmlns:a16="http://schemas.microsoft.com/office/drawing/2014/main" val="3041476560"/>
                    </a:ext>
                  </a:extLst>
                </a:gridCol>
              </a:tblGrid>
              <a:tr h="1126998">
                <a:tc>
                  <a:txBody>
                    <a:bodyPr/>
                    <a:lstStyle/>
                    <a:p>
                      <a:pPr algn="l" fontAlgn="b"/>
                      <a:r>
                        <a:rPr lang="en-CA" sz="1800" u="none" strike="noStrike" dirty="0">
                          <a:effectLst/>
                          <a:latin typeface="+mn-lt"/>
                        </a:rPr>
                        <a:t>Distance</a:t>
                      </a:r>
                      <a:endParaRPr lang="en-CA" sz="1800" b="0" i="0" u="none" strike="noStrike" dirty="0">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Obstructions?</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Antenna</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Cable</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dirty="0">
                          <a:effectLst/>
                          <a:latin typeface="+mn-lt"/>
                        </a:rPr>
                        <a:t>Typical Ant height</a:t>
                      </a:r>
                      <a:endParaRPr lang="en-CA" sz="1800" b="0" i="0" u="none" strike="noStrike" dirty="0">
                        <a:solidFill>
                          <a:srgbClr val="000000"/>
                        </a:solidFill>
                        <a:effectLst/>
                        <a:latin typeface="+mn-lt"/>
                      </a:endParaRPr>
                    </a:p>
                  </a:txBody>
                  <a:tcPr marL="11430" marR="11430" marT="11430" marB="0" anchor="b"/>
                </a:tc>
                <a:extLst>
                  <a:ext uri="{0D108BD9-81ED-4DB2-BD59-A6C34878D82A}">
                    <a16:rowId xmlns:a16="http://schemas.microsoft.com/office/drawing/2014/main" val="2932766592"/>
                  </a:ext>
                </a:extLst>
              </a:tr>
              <a:tr h="624078">
                <a:tc>
                  <a:txBody>
                    <a:bodyPr/>
                    <a:lstStyle/>
                    <a:p>
                      <a:pPr algn="l" fontAlgn="b"/>
                      <a:r>
                        <a:rPr lang="en-CA" sz="1800" u="none" strike="noStrike">
                          <a:effectLst/>
                          <a:latin typeface="+mn-lt"/>
                        </a:rPr>
                        <a:t>500'</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Dense</a:t>
                      </a:r>
                      <a:endParaRPr lang="en-CA" sz="1800" b="0" i="0" u="none" strike="noStrike">
                        <a:solidFill>
                          <a:srgbClr val="000000"/>
                        </a:solidFill>
                        <a:effectLst/>
                        <a:latin typeface="+mn-lt"/>
                      </a:endParaRPr>
                    </a:p>
                  </a:txBody>
                  <a:tcPr marL="11430" marR="11430" marT="11430" marB="0" anchor="b"/>
                </a:tc>
                <a:tc>
                  <a:txBody>
                    <a:bodyPr/>
                    <a:lstStyle/>
                    <a:p>
                      <a:pPr algn="l" fontAlgn="b"/>
                      <a:r>
                        <a:rPr lang="en-US" sz="1800" b="0" i="0" u="none" strike="noStrike">
                          <a:solidFill>
                            <a:srgbClr val="000000"/>
                          </a:solidFill>
                          <a:effectLst/>
                          <a:latin typeface="+mn-lt"/>
                        </a:rPr>
                        <a:t>CFD890EL  2dBi</a:t>
                      </a:r>
                    </a:p>
                  </a:txBody>
                  <a:tcPr marL="9525" marR="9525" marT="9525" marB="0" anchor="b"/>
                </a:tc>
                <a:tc>
                  <a:txBody>
                    <a:bodyPr/>
                    <a:lstStyle/>
                    <a:p>
                      <a:pPr algn="l" fontAlgn="b"/>
                      <a:r>
                        <a:rPr lang="en-US" sz="1800" b="0" i="0" u="none" strike="noStrike">
                          <a:solidFill>
                            <a:srgbClr val="000000"/>
                          </a:solidFill>
                          <a:effectLst/>
                          <a:latin typeface="+mn-lt"/>
                        </a:rPr>
                        <a:t>16'   -2dB</a:t>
                      </a:r>
                    </a:p>
                  </a:txBody>
                  <a:tcPr marL="9525" marR="9525" marT="9525" marB="0" anchor="b"/>
                </a:tc>
                <a:tc>
                  <a:txBody>
                    <a:bodyPr/>
                    <a:lstStyle/>
                    <a:p>
                      <a:pPr algn="l" fontAlgn="b"/>
                      <a:r>
                        <a:rPr lang="en-CA" sz="1800" u="none" strike="noStrike" dirty="0">
                          <a:effectLst/>
                          <a:latin typeface="+mn-lt"/>
                        </a:rPr>
                        <a:t>10'</a:t>
                      </a:r>
                      <a:endParaRPr lang="en-CA" sz="1800" b="0" i="0" u="none" strike="noStrike" dirty="0">
                        <a:solidFill>
                          <a:srgbClr val="000000"/>
                        </a:solidFill>
                        <a:effectLst/>
                        <a:latin typeface="+mn-lt"/>
                      </a:endParaRPr>
                    </a:p>
                  </a:txBody>
                  <a:tcPr marL="11430" marR="11430" marT="11430" marB="0" anchor="b"/>
                </a:tc>
                <a:extLst>
                  <a:ext uri="{0D108BD9-81ED-4DB2-BD59-A6C34878D82A}">
                    <a16:rowId xmlns:a16="http://schemas.microsoft.com/office/drawing/2014/main" val="2282929238"/>
                  </a:ext>
                </a:extLst>
              </a:tr>
              <a:tr h="624078">
                <a:tc>
                  <a:txBody>
                    <a:bodyPr/>
                    <a:lstStyle/>
                    <a:p>
                      <a:pPr algn="l" fontAlgn="b"/>
                      <a:r>
                        <a:rPr lang="en-CA" sz="1800" u="none" strike="noStrike">
                          <a:effectLst/>
                          <a:latin typeface="+mn-lt"/>
                        </a:rPr>
                        <a:t>1000'</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1430" marR="11430" marT="11430" marB="0" anchor="b"/>
                </a:tc>
                <a:tc>
                  <a:txBody>
                    <a:bodyPr/>
                    <a:lstStyle/>
                    <a:p>
                      <a:pPr algn="l" fontAlgn="b"/>
                      <a:r>
                        <a:rPr lang="en-US" sz="1800" b="0" i="0" u="none" strike="noStrike">
                          <a:solidFill>
                            <a:srgbClr val="000000"/>
                          </a:solidFill>
                          <a:effectLst/>
                          <a:latin typeface="+mn-lt"/>
                        </a:rPr>
                        <a:t>CFD890EL  2dBi</a:t>
                      </a:r>
                    </a:p>
                  </a:txBody>
                  <a:tcPr marL="9525" marR="9525" marT="9525" marB="0" anchor="b"/>
                </a:tc>
                <a:tc>
                  <a:txBody>
                    <a:bodyPr/>
                    <a:lstStyle/>
                    <a:p>
                      <a:pPr algn="l" fontAlgn="b"/>
                      <a:r>
                        <a:rPr lang="en-US" sz="1800" b="0" i="0" u="none" strike="noStrike">
                          <a:solidFill>
                            <a:srgbClr val="000000"/>
                          </a:solidFill>
                          <a:effectLst/>
                          <a:latin typeface="+mn-lt"/>
                        </a:rPr>
                        <a:t>16'   -2dB</a:t>
                      </a:r>
                    </a:p>
                  </a:txBody>
                  <a:tcPr marL="9525" marR="9525" marT="9525" marB="0" anchor="b"/>
                </a:tc>
                <a:tc>
                  <a:txBody>
                    <a:bodyPr/>
                    <a:lstStyle/>
                    <a:p>
                      <a:pPr algn="l" fontAlgn="b"/>
                      <a:r>
                        <a:rPr lang="en-CA" sz="1800" u="none" strike="noStrike">
                          <a:effectLst/>
                          <a:latin typeface="+mn-lt"/>
                        </a:rPr>
                        <a:t>15'</a:t>
                      </a:r>
                      <a:endParaRPr lang="en-CA" sz="1800" b="0" i="0" u="none" strike="noStrike">
                        <a:solidFill>
                          <a:srgbClr val="000000"/>
                        </a:solidFill>
                        <a:effectLst/>
                        <a:latin typeface="+mn-lt"/>
                      </a:endParaRPr>
                    </a:p>
                  </a:txBody>
                  <a:tcPr marL="11430" marR="11430" marT="11430" marB="0" anchor="b"/>
                </a:tc>
                <a:extLst>
                  <a:ext uri="{0D108BD9-81ED-4DB2-BD59-A6C34878D82A}">
                    <a16:rowId xmlns:a16="http://schemas.microsoft.com/office/drawing/2014/main" val="1246423884"/>
                  </a:ext>
                </a:extLst>
              </a:tr>
              <a:tr h="624078">
                <a:tc>
                  <a:txBody>
                    <a:bodyPr/>
                    <a:lstStyle/>
                    <a:p>
                      <a:pPr algn="l" fontAlgn="b"/>
                      <a:r>
                        <a:rPr lang="en-CA" sz="1800" u="none" strike="noStrike">
                          <a:effectLst/>
                          <a:latin typeface="+mn-lt"/>
                        </a:rPr>
                        <a:t>1500'</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1430" marR="11430" marT="11430" marB="0" anchor="b"/>
                </a:tc>
                <a:tc>
                  <a:txBody>
                    <a:bodyPr/>
                    <a:lstStyle/>
                    <a:p>
                      <a:pPr algn="l" fontAlgn="b"/>
                      <a:r>
                        <a:rPr lang="en-US" sz="1800" b="0" i="0" u="none" strike="noStrike">
                          <a:solidFill>
                            <a:srgbClr val="000000"/>
                          </a:solidFill>
                          <a:effectLst/>
                          <a:latin typeface="+mn-lt"/>
                        </a:rPr>
                        <a:t>YU6/900   9dBi</a:t>
                      </a:r>
                    </a:p>
                  </a:txBody>
                  <a:tcPr marL="9525" marR="9525" marT="9525" marB="0" anchor="b"/>
                </a:tc>
                <a:tc>
                  <a:txBody>
                    <a:bodyPr/>
                    <a:lstStyle/>
                    <a:p>
                      <a:pPr algn="l" fontAlgn="b"/>
                      <a:r>
                        <a:rPr lang="en-US" sz="1800" b="0" i="0" u="none" strike="noStrike">
                          <a:solidFill>
                            <a:srgbClr val="000000"/>
                          </a:solidFill>
                          <a:effectLst/>
                          <a:latin typeface="+mn-lt"/>
                        </a:rPr>
                        <a:t>33'   -3dB</a:t>
                      </a:r>
                    </a:p>
                  </a:txBody>
                  <a:tcPr marL="9525" marR="9525" marT="9525" marB="0" anchor="b"/>
                </a:tc>
                <a:tc>
                  <a:txBody>
                    <a:bodyPr/>
                    <a:lstStyle/>
                    <a:p>
                      <a:pPr algn="l" fontAlgn="b"/>
                      <a:r>
                        <a:rPr lang="en-CA" sz="1800" u="none" strike="noStrike">
                          <a:effectLst/>
                          <a:latin typeface="+mn-lt"/>
                        </a:rPr>
                        <a:t>20'</a:t>
                      </a:r>
                      <a:endParaRPr lang="en-CA" sz="1800" b="0" i="0" u="none" strike="noStrike">
                        <a:solidFill>
                          <a:srgbClr val="000000"/>
                        </a:solidFill>
                        <a:effectLst/>
                        <a:latin typeface="+mn-lt"/>
                      </a:endParaRPr>
                    </a:p>
                  </a:txBody>
                  <a:tcPr marL="11430" marR="11430" marT="11430" marB="0" anchor="b"/>
                </a:tc>
                <a:extLst>
                  <a:ext uri="{0D108BD9-81ED-4DB2-BD59-A6C34878D82A}">
                    <a16:rowId xmlns:a16="http://schemas.microsoft.com/office/drawing/2014/main" val="2703492199"/>
                  </a:ext>
                </a:extLst>
              </a:tr>
              <a:tr h="624078">
                <a:tc>
                  <a:txBody>
                    <a:bodyPr/>
                    <a:lstStyle/>
                    <a:p>
                      <a:pPr algn="l" fontAlgn="b"/>
                      <a:r>
                        <a:rPr lang="en-CA" sz="1800" u="none" strike="noStrike">
                          <a:effectLst/>
                          <a:latin typeface="+mn-lt"/>
                        </a:rPr>
                        <a:t>5000'</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1430" marR="11430" marT="11430" marB="0" anchor="b"/>
                </a:tc>
                <a:tc>
                  <a:txBody>
                    <a:bodyPr/>
                    <a:lstStyle/>
                    <a:p>
                      <a:pPr algn="l" fontAlgn="b"/>
                      <a:r>
                        <a:rPr lang="en-US" sz="1800" b="0" i="0" u="none" strike="noStrike">
                          <a:solidFill>
                            <a:srgbClr val="000000"/>
                          </a:solidFill>
                          <a:effectLst/>
                          <a:latin typeface="+mn-lt"/>
                        </a:rPr>
                        <a:t>YU16/900  15dBi</a:t>
                      </a:r>
                    </a:p>
                  </a:txBody>
                  <a:tcPr marL="9525" marR="9525" marT="9525" marB="0" anchor="b"/>
                </a:tc>
                <a:tc>
                  <a:txBody>
                    <a:bodyPr/>
                    <a:lstStyle/>
                    <a:p>
                      <a:pPr algn="l" fontAlgn="b"/>
                      <a:r>
                        <a:rPr lang="en-US" sz="1800" b="0" i="0" u="none" strike="noStrike">
                          <a:solidFill>
                            <a:srgbClr val="000000"/>
                          </a:solidFill>
                          <a:effectLst/>
                          <a:latin typeface="+mn-lt"/>
                        </a:rPr>
                        <a:t>33'   -3dB</a:t>
                      </a:r>
                    </a:p>
                  </a:txBody>
                  <a:tcPr marL="9525" marR="9525" marT="9525" marB="0" anchor="b"/>
                </a:tc>
                <a:tc>
                  <a:txBody>
                    <a:bodyPr/>
                    <a:lstStyle/>
                    <a:p>
                      <a:pPr algn="l" fontAlgn="b"/>
                      <a:r>
                        <a:rPr lang="en-CA" sz="1800" u="none" strike="noStrike">
                          <a:effectLst/>
                          <a:latin typeface="+mn-lt"/>
                        </a:rPr>
                        <a:t>30'</a:t>
                      </a:r>
                      <a:endParaRPr lang="en-CA" sz="1800" b="0" i="0" u="none" strike="noStrike">
                        <a:solidFill>
                          <a:srgbClr val="000000"/>
                        </a:solidFill>
                        <a:effectLst/>
                        <a:latin typeface="+mn-lt"/>
                      </a:endParaRPr>
                    </a:p>
                  </a:txBody>
                  <a:tcPr marL="11430" marR="11430" marT="11430" marB="0" anchor="b"/>
                </a:tc>
                <a:extLst>
                  <a:ext uri="{0D108BD9-81ED-4DB2-BD59-A6C34878D82A}">
                    <a16:rowId xmlns:a16="http://schemas.microsoft.com/office/drawing/2014/main" val="1442824687"/>
                  </a:ext>
                </a:extLst>
              </a:tr>
              <a:tr h="624078">
                <a:tc>
                  <a:txBody>
                    <a:bodyPr/>
                    <a:lstStyle/>
                    <a:p>
                      <a:pPr algn="l" fontAlgn="b"/>
                      <a:r>
                        <a:rPr lang="en-CA" sz="1800" u="none" strike="noStrike">
                          <a:effectLst/>
                          <a:latin typeface="+mn-lt"/>
                        </a:rPr>
                        <a:t>5 miles</a:t>
                      </a:r>
                      <a:endParaRPr lang="en-CA" sz="1800" b="0" i="0" u="none" strike="noStrike">
                        <a:solidFill>
                          <a:srgbClr val="000000"/>
                        </a:solidFill>
                        <a:effectLst/>
                        <a:latin typeface="+mn-lt"/>
                      </a:endParaRPr>
                    </a:p>
                  </a:txBody>
                  <a:tcPr marL="11430" marR="11430" marT="11430"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1430" marR="11430" marT="11430" marB="0" anchor="b"/>
                </a:tc>
                <a:tc>
                  <a:txBody>
                    <a:bodyPr/>
                    <a:lstStyle/>
                    <a:p>
                      <a:pPr algn="l" fontAlgn="b"/>
                      <a:r>
                        <a:rPr lang="en-US" sz="1800" b="0" i="0" u="none" strike="noStrike">
                          <a:solidFill>
                            <a:srgbClr val="000000"/>
                          </a:solidFill>
                          <a:effectLst/>
                          <a:latin typeface="+mn-lt"/>
                        </a:rPr>
                        <a:t>YU16/900  15dBi</a:t>
                      </a:r>
                    </a:p>
                  </a:txBody>
                  <a:tcPr marL="9525" marR="9525" marT="9525" marB="0" anchor="b"/>
                </a:tc>
                <a:tc>
                  <a:txBody>
                    <a:bodyPr/>
                    <a:lstStyle/>
                    <a:p>
                      <a:pPr algn="l" fontAlgn="b"/>
                      <a:r>
                        <a:rPr lang="en-US" sz="1800" b="0" i="0" u="none" strike="noStrike" dirty="0">
                          <a:solidFill>
                            <a:srgbClr val="000000"/>
                          </a:solidFill>
                          <a:effectLst/>
                          <a:latin typeface="+mn-lt"/>
                        </a:rPr>
                        <a:t>66'   -6dB</a:t>
                      </a:r>
                    </a:p>
                  </a:txBody>
                  <a:tcPr marL="9525" marR="9525" marT="9525" marB="0" anchor="b"/>
                </a:tc>
                <a:tc>
                  <a:txBody>
                    <a:bodyPr/>
                    <a:lstStyle/>
                    <a:p>
                      <a:pPr algn="l" fontAlgn="b"/>
                      <a:r>
                        <a:rPr lang="en-CA" sz="1800" u="none" strike="noStrike" dirty="0">
                          <a:effectLst/>
                          <a:latin typeface="+mn-lt"/>
                        </a:rPr>
                        <a:t>50'</a:t>
                      </a:r>
                      <a:endParaRPr lang="en-CA" sz="1800" b="0" i="0" u="none" strike="noStrike" dirty="0">
                        <a:solidFill>
                          <a:srgbClr val="000000"/>
                        </a:solidFill>
                        <a:effectLst/>
                        <a:latin typeface="+mn-lt"/>
                      </a:endParaRPr>
                    </a:p>
                  </a:txBody>
                  <a:tcPr marL="11430" marR="11430" marT="11430" marB="0" anchor="b"/>
                </a:tc>
                <a:extLst>
                  <a:ext uri="{0D108BD9-81ED-4DB2-BD59-A6C34878D82A}">
                    <a16:rowId xmlns:a16="http://schemas.microsoft.com/office/drawing/2014/main" val="3154383698"/>
                  </a:ext>
                </a:extLst>
              </a:tr>
            </a:tbl>
          </a:graphicData>
        </a:graphic>
      </p:graphicFrame>
    </p:spTree>
    <p:extLst>
      <p:ext uri="{BB962C8B-B14F-4D97-AF65-F5344CB8AC3E}">
        <p14:creationId xmlns:p14="http://schemas.microsoft.com/office/powerpoint/2010/main" val="192762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56D7-31E2-4CA3-A94F-8C60A0AC34DB}"/>
              </a:ext>
            </a:extLst>
          </p:cNvPr>
          <p:cNvSpPr>
            <a:spLocks noGrp="1"/>
          </p:cNvSpPr>
          <p:nvPr>
            <p:ph type="title"/>
          </p:nvPr>
        </p:nvSpPr>
        <p:spPr>
          <a:xfrm>
            <a:off x="554568" y="406400"/>
            <a:ext cx="10356686" cy="671336"/>
          </a:xfrm>
        </p:spPr>
        <p:txBody>
          <a:bodyPr wrap="square" anchor="b">
            <a:noAutofit/>
          </a:bodyPr>
          <a:lstStyle/>
          <a:p>
            <a:r>
              <a:rPr lang="en-US" dirty="0"/>
              <a:t>Typical Ranges at 2.4 GHZ  (245U-E-G1-US) DSSS @ 630mW</a:t>
            </a:r>
          </a:p>
        </p:txBody>
      </p:sp>
      <p:graphicFrame>
        <p:nvGraphicFramePr>
          <p:cNvPr id="3" name="Table 2">
            <a:extLst>
              <a:ext uri="{FF2B5EF4-FFF2-40B4-BE49-F238E27FC236}">
                <a16:creationId xmlns:a16="http://schemas.microsoft.com/office/drawing/2014/main" id="{183AF51F-DF79-423F-9644-A75207984FC6}"/>
              </a:ext>
            </a:extLst>
          </p:cNvPr>
          <p:cNvGraphicFramePr>
            <a:graphicFrameLocks noGrp="1"/>
          </p:cNvGraphicFramePr>
          <p:nvPr>
            <p:extLst>
              <p:ext uri="{D42A27DB-BD31-4B8C-83A1-F6EECF244321}">
                <p14:modId xmlns:p14="http://schemas.microsoft.com/office/powerpoint/2010/main" val="3734118798"/>
              </p:ext>
            </p:extLst>
          </p:nvPr>
        </p:nvGraphicFramePr>
        <p:xfrm>
          <a:off x="360486" y="1831273"/>
          <a:ext cx="11473961" cy="3948991"/>
        </p:xfrm>
        <a:graphic>
          <a:graphicData uri="http://schemas.openxmlformats.org/drawingml/2006/table">
            <a:tbl>
              <a:tblPr>
                <a:tableStyleId>{5C22544A-7EE6-4342-B048-85BDC9FD1C3A}</a:tableStyleId>
              </a:tblPr>
              <a:tblGrid>
                <a:gridCol w="1926085">
                  <a:extLst>
                    <a:ext uri="{9D8B030D-6E8A-4147-A177-3AD203B41FA5}">
                      <a16:colId xmlns:a16="http://schemas.microsoft.com/office/drawing/2014/main" val="106518025"/>
                    </a:ext>
                  </a:extLst>
                </a:gridCol>
                <a:gridCol w="2797408">
                  <a:extLst>
                    <a:ext uri="{9D8B030D-6E8A-4147-A177-3AD203B41FA5}">
                      <a16:colId xmlns:a16="http://schemas.microsoft.com/office/drawing/2014/main" val="2606560730"/>
                    </a:ext>
                  </a:extLst>
                </a:gridCol>
                <a:gridCol w="3081736">
                  <a:extLst>
                    <a:ext uri="{9D8B030D-6E8A-4147-A177-3AD203B41FA5}">
                      <a16:colId xmlns:a16="http://schemas.microsoft.com/office/drawing/2014/main" val="1152995580"/>
                    </a:ext>
                  </a:extLst>
                </a:gridCol>
                <a:gridCol w="1834366">
                  <a:extLst>
                    <a:ext uri="{9D8B030D-6E8A-4147-A177-3AD203B41FA5}">
                      <a16:colId xmlns:a16="http://schemas.microsoft.com/office/drawing/2014/main" val="3795456946"/>
                    </a:ext>
                  </a:extLst>
                </a:gridCol>
                <a:gridCol w="1834366">
                  <a:extLst>
                    <a:ext uri="{9D8B030D-6E8A-4147-A177-3AD203B41FA5}">
                      <a16:colId xmlns:a16="http://schemas.microsoft.com/office/drawing/2014/main" val="124335757"/>
                    </a:ext>
                  </a:extLst>
                </a:gridCol>
              </a:tblGrid>
              <a:tr h="1047821">
                <a:tc>
                  <a:txBody>
                    <a:bodyPr/>
                    <a:lstStyle/>
                    <a:p>
                      <a:pPr algn="l" fontAlgn="b"/>
                      <a:r>
                        <a:rPr lang="en-CA" sz="1800" u="none" strike="noStrike">
                          <a:effectLst/>
                          <a:latin typeface="+mn-lt"/>
                        </a:rPr>
                        <a:t>Distance</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Obstructions?</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Antenna</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Cable</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dirty="0">
                          <a:effectLst/>
                          <a:latin typeface="+mn-lt"/>
                        </a:rPr>
                        <a:t>Typical Ant height</a:t>
                      </a:r>
                      <a:endParaRPr lang="en-CA" sz="1800" b="0" i="0" u="none" strike="noStrike" dirty="0">
                        <a:solidFill>
                          <a:srgbClr val="000000"/>
                        </a:solidFill>
                        <a:effectLst/>
                        <a:latin typeface="+mn-lt"/>
                      </a:endParaRPr>
                    </a:p>
                  </a:txBody>
                  <a:tcPr marL="10627" marR="10627" marT="10627" marB="0" anchor="b"/>
                </a:tc>
                <a:extLst>
                  <a:ext uri="{0D108BD9-81ED-4DB2-BD59-A6C34878D82A}">
                    <a16:rowId xmlns:a16="http://schemas.microsoft.com/office/drawing/2014/main" val="3596882759"/>
                  </a:ext>
                </a:extLst>
              </a:tr>
              <a:tr h="580234">
                <a:tc>
                  <a:txBody>
                    <a:bodyPr/>
                    <a:lstStyle/>
                    <a:p>
                      <a:pPr algn="l" fontAlgn="b"/>
                      <a:r>
                        <a:rPr lang="en-CA" sz="1800" u="none" strike="noStrike">
                          <a:effectLst/>
                          <a:latin typeface="+mn-lt"/>
                        </a:rPr>
                        <a:t>100'</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0627" marR="10627" marT="10627" marB="0" anchor="b"/>
                </a:tc>
                <a:tc>
                  <a:txBody>
                    <a:bodyPr/>
                    <a:lstStyle/>
                    <a:p>
                      <a:pPr algn="l" fontAlgn="b"/>
                      <a:r>
                        <a:rPr lang="en-US" sz="1800" b="0" i="0" u="none" strike="noStrike">
                          <a:solidFill>
                            <a:srgbClr val="000000"/>
                          </a:solidFill>
                          <a:effectLst/>
                          <a:latin typeface="+mn-lt"/>
                        </a:rPr>
                        <a:t>MD2400EL        2dBi</a:t>
                      </a:r>
                    </a:p>
                  </a:txBody>
                  <a:tcPr marL="9525" marR="9525" marT="9525" marB="0" anchor="b"/>
                </a:tc>
                <a:tc>
                  <a:txBody>
                    <a:bodyPr/>
                    <a:lstStyle/>
                    <a:p>
                      <a:pPr algn="l" fontAlgn="b"/>
                      <a:r>
                        <a:rPr lang="en-US" sz="1800" b="0" i="0" u="none" strike="noStrike">
                          <a:solidFill>
                            <a:srgbClr val="000000"/>
                          </a:solidFill>
                          <a:effectLst/>
                          <a:latin typeface="+mn-lt"/>
                        </a:rPr>
                        <a:t>16'   -3dB</a:t>
                      </a:r>
                    </a:p>
                  </a:txBody>
                  <a:tcPr marL="9525" marR="9525" marT="9525" marB="0" anchor="b"/>
                </a:tc>
                <a:tc>
                  <a:txBody>
                    <a:bodyPr/>
                    <a:lstStyle/>
                    <a:p>
                      <a:pPr algn="l" fontAlgn="b"/>
                      <a:r>
                        <a:rPr lang="en-CA" sz="1800" u="none" strike="noStrike" dirty="0">
                          <a:effectLst/>
                          <a:latin typeface="+mn-lt"/>
                        </a:rPr>
                        <a:t>10'</a:t>
                      </a:r>
                      <a:endParaRPr lang="en-CA" sz="1800" b="0" i="0" u="none" strike="noStrike" dirty="0">
                        <a:solidFill>
                          <a:srgbClr val="000000"/>
                        </a:solidFill>
                        <a:effectLst/>
                        <a:latin typeface="+mn-lt"/>
                      </a:endParaRPr>
                    </a:p>
                  </a:txBody>
                  <a:tcPr marL="10627" marR="10627" marT="10627" marB="0" anchor="b"/>
                </a:tc>
                <a:extLst>
                  <a:ext uri="{0D108BD9-81ED-4DB2-BD59-A6C34878D82A}">
                    <a16:rowId xmlns:a16="http://schemas.microsoft.com/office/drawing/2014/main" val="1955720193"/>
                  </a:ext>
                </a:extLst>
              </a:tr>
              <a:tr h="580234">
                <a:tc>
                  <a:txBody>
                    <a:bodyPr/>
                    <a:lstStyle/>
                    <a:p>
                      <a:pPr algn="l" fontAlgn="b"/>
                      <a:r>
                        <a:rPr lang="en-CA" sz="1800" u="none" strike="noStrike">
                          <a:effectLst/>
                          <a:latin typeface="+mn-lt"/>
                        </a:rPr>
                        <a:t>500'</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627" marR="10627" marT="10627" marB="0" anchor="b"/>
                </a:tc>
                <a:tc>
                  <a:txBody>
                    <a:bodyPr/>
                    <a:lstStyle/>
                    <a:p>
                      <a:pPr algn="l" fontAlgn="b"/>
                      <a:r>
                        <a:rPr lang="en-US" sz="1800" b="0" i="0" u="none" strike="noStrike">
                          <a:solidFill>
                            <a:srgbClr val="000000"/>
                          </a:solidFill>
                          <a:effectLst/>
                          <a:latin typeface="+mn-lt"/>
                        </a:rPr>
                        <a:t>MD2400EL        2dBi</a:t>
                      </a:r>
                    </a:p>
                  </a:txBody>
                  <a:tcPr marL="9525" marR="9525" marT="9525" marB="0" anchor="b"/>
                </a:tc>
                <a:tc>
                  <a:txBody>
                    <a:bodyPr/>
                    <a:lstStyle/>
                    <a:p>
                      <a:pPr algn="l" fontAlgn="b"/>
                      <a:r>
                        <a:rPr lang="en-US" sz="1800" b="0" i="0" u="none" strike="noStrike">
                          <a:solidFill>
                            <a:srgbClr val="000000"/>
                          </a:solidFill>
                          <a:effectLst/>
                          <a:latin typeface="+mn-lt"/>
                        </a:rPr>
                        <a:t>16'   -3dB</a:t>
                      </a:r>
                    </a:p>
                  </a:txBody>
                  <a:tcPr marL="9525" marR="9525" marT="9525" marB="0" anchor="b"/>
                </a:tc>
                <a:tc>
                  <a:txBody>
                    <a:bodyPr/>
                    <a:lstStyle/>
                    <a:p>
                      <a:pPr algn="l" fontAlgn="b"/>
                      <a:r>
                        <a:rPr lang="en-CA" sz="1800" u="none" strike="noStrike">
                          <a:effectLst/>
                          <a:latin typeface="+mn-lt"/>
                        </a:rPr>
                        <a:t>15'</a:t>
                      </a:r>
                      <a:endParaRPr lang="en-CA" sz="1800" b="0" i="0" u="none" strike="noStrike">
                        <a:solidFill>
                          <a:srgbClr val="000000"/>
                        </a:solidFill>
                        <a:effectLst/>
                        <a:latin typeface="+mn-lt"/>
                      </a:endParaRPr>
                    </a:p>
                  </a:txBody>
                  <a:tcPr marL="10627" marR="10627" marT="10627" marB="0" anchor="b"/>
                </a:tc>
                <a:extLst>
                  <a:ext uri="{0D108BD9-81ED-4DB2-BD59-A6C34878D82A}">
                    <a16:rowId xmlns:a16="http://schemas.microsoft.com/office/drawing/2014/main" val="3411340395"/>
                  </a:ext>
                </a:extLst>
              </a:tr>
              <a:tr h="580234">
                <a:tc>
                  <a:txBody>
                    <a:bodyPr/>
                    <a:lstStyle/>
                    <a:p>
                      <a:pPr algn="l" fontAlgn="b"/>
                      <a:r>
                        <a:rPr lang="en-CA" sz="1800" u="none" strike="noStrike">
                          <a:effectLst/>
                          <a:latin typeface="+mn-lt"/>
                        </a:rPr>
                        <a:t>500'</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0627" marR="10627" marT="10627" marB="0" anchor="b"/>
                </a:tc>
                <a:tc>
                  <a:txBody>
                    <a:bodyPr/>
                    <a:lstStyle/>
                    <a:p>
                      <a:pPr algn="l" fontAlgn="b"/>
                      <a:r>
                        <a:rPr lang="en-US" sz="1800" b="0" i="0" u="none" strike="noStrike">
                          <a:solidFill>
                            <a:srgbClr val="000000"/>
                          </a:solidFill>
                          <a:effectLst/>
                          <a:latin typeface="+mn-lt"/>
                        </a:rPr>
                        <a:t>Z2400EL            10dBi   </a:t>
                      </a:r>
                    </a:p>
                  </a:txBody>
                  <a:tcPr marL="9525" marR="9525" marT="9525" marB="0" anchor="b"/>
                </a:tc>
                <a:tc>
                  <a:txBody>
                    <a:bodyPr/>
                    <a:lstStyle/>
                    <a:p>
                      <a:pPr algn="l" fontAlgn="b"/>
                      <a:r>
                        <a:rPr lang="en-US" sz="1800" b="0" i="0" u="none" strike="noStrike">
                          <a:solidFill>
                            <a:srgbClr val="000000"/>
                          </a:solidFill>
                          <a:effectLst/>
                          <a:latin typeface="+mn-lt"/>
                        </a:rPr>
                        <a:t>33'   -6dB</a:t>
                      </a:r>
                    </a:p>
                  </a:txBody>
                  <a:tcPr marL="9525" marR="9525" marT="9525" marB="0" anchor="b"/>
                </a:tc>
                <a:tc>
                  <a:txBody>
                    <a:bodyPr/>
                    <a:lstStyle/>
                    <a:p>
                      <a:pPr algn="l" fontAlgn="b"/>
                      <a:r>
                        <a:rPr lang="en-CA" sz="1800" u="none" strike="noStrike">
                          <a:effectLst/>
                          <a:latin typeface="+mn-lt"/>
                        </a:rPr>
                        <a:t>20'</a:t>
                      </a:r>
                      <a:endParaRPr lang="en-CA" sz="1800" b="0" i="0" u="none" strike="noStrike">
                        <a:solidFill>
                          <a:srgbClr val="000000"/>
                        </a:solidFill>
                        <a:effectLst/>
                        <a:latin typeface="+mn-lt"/>
                      </a:endParaRPr>
                    </a:p>
                  </a:txBody>
                  <a:tcPr marL="10627" marR="10627" marT="10627" marB="0" anchor="b"/>
                </a:tc>
                <a:extLst>
                  <a:ext uri="{0D108BD9-81ED-4DB2-BD59-A6C34878D82A}">
                    <a16:rowId xmlns:a16="http://schemas.microsoft.com/office/drawing/2014/main" val="3637049496"/>
                  </a:ext>
                </a:extLst>
              </a:tr>
              <a:tr h="580234">
                <a:tc>
                  <a:txBody>
                    <a:bodyPr/>
                    <a:lstStyle/>
                    <a:p>
                      <a:pPr algn="l" fontAlgn="b"/>
                      <a:r>
                        <a:rPr lang="en-CA" sz="1800" u="none" strike="noStrike">
                          <a:effectLst/>
                          <a:latin typeface="+mn-lt"/>
                        </a:rPr>
                        <a:t>1000'</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627" marR="10627" marT="10627" marB="0" anchor="b"/>
                </a:tc>
                <a:tc>
                  <a:txBody>
                    <a:bodyPr/>
                    <a:lstStyle/>
                    <a:p>
                      <a:pPr algn="l" fontAlgn="b"/>
                      <a:r>
                        <a:rPr lang="en-US" sz="1800" b="0" i="0" u="none" strike="noStrike">
                          <a:solidFill>
                            <a:srgbClr val="000000"/>
                          </a:solidFill>
                          <a:effectLst/>
                          <a:latin typeface="+mn-lt"/>
                        </a:rPr>
                        <a:t>PAN2400-12-N  12dBi</a:t>
                      </a:r>
                    </a:p>
                  </a:txBody>
                  <a:tcPr marL="9525" marR="9525" marT="9525" marB="0" anchor="b"/>
                </a:tc>
                <a:tc>
                  <a:txBody>
                    <a:bodyPr/>
                    <a:lstStyle/>
                    <a:p>
                      <a:pPr algn="l" fontAlgn="b"/>
                      <a:r>
                        <a:rPr lang="en-US" sz="1800" b="0" i="0" u="none" strike="noStrike">
                          <a:solidFill>
                            <a:srgbClr val="000000"/>
                          </a:solidFill>
                          <a:effectLst/>
                          <a:latin typeface="+mn-lt"/>
                        </a:rPr>
                        <a:t>33'   -6dB</a:t>
                      </a:r>
                    </a:p>
                  </a:txBody>
                  <a:tcPr marL="9525" marR="9525" marT="9525" marB="0" anchor="b"/>
                </a:tc>
                <a:tc>
                  <a:txBody>
                    <a:bodyPr/>
                    <a:lstStyle/>
                    <a:p>
                      <a:pPr algn="l" fontAlgn="b"/>
                      <a:r>
                        <a:rPr lang="en-CA" sz="1800" u="none" strike="noStrike">
                          <a:effectLst/>
                          <a:latin typeface="+mn-lt"/>
                        </a:rPr>
                        <a:t>30'</a:t>
                      </a:r>
                      <a:endParaRPr lang="en-CA" sz="1800" b="0" i="0" u="none" strike="noStrike">
                        <a:solidFill>
                          <a:srgbClr val="000000"/>
                        </a:solidFill>
                        <a:effectLst/>
                        <a:latin typeface="+mn-lt"/>
                      </a:endParaRPr>
                    </a:p>
                  </a:txBody>
                  <a:tcPr marL="10627" marR="10627" marT="10627" marB="0" anchor="b"/>
                </a:tc>
                <a:extLst>
                  <a:ext uri="{0D108BD9-81ED-4DB2-BD59-A6C34878D82A}">
                    <a16:rowId xmlns:a16="http://schemas.microsoft.com/office/drawing/2014/main" val="3621347430"/>
                  </a:ext>
                </a:extLst>
              </a:tr>
              <a:tr h="580234">
                <a:tc>
                  <a:txBody>
                    <a:bodyPr/>
                    <a:lstStyle/>
                    <a:p>
                      <a:pPr algn="l" fontAlgn="b"/>
                      <a:r>
                        <a:rPr lang="en-CA" sz="1800" u="none" strike="noStrike">
                          <a:effectLst/>
                          <a:latin typeface="+mn-lt"/>
                        </a:rPr>
                        <a:t>1.5 miles</a:t>
                      </a:r>
                      <a:endParaRPr lang="en-CA" sz="1800" b="0" i="0" u="none" strike="noStrike">
                        <a:solidFill>
                          <a:srgbClr val="000000"/>
                        </a:solidFill>
                        <a:effectLst/>
                        <a:latin typeface="+mn-lt"/>
                      </a:endParaRPr>
                    </a:p>
                  </a:txBody>
                  <a:tcPr marL="10627" marR="10627" marT="10627"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627" marR="10627" marT="10627" marB="0" anchor="b"/>
                </a:tc>
                <a:tc>
                  <a:txBody>
                    <a:bodyPr/>
                    <a:lstStyle/>
                    <a:p>
                      <a:pPr algn="l" fontAlgn="b"/>
                      <a:r>
                        <a:rPr lang="en-US" sz="1800" b="0" i="0" u="none" strike="noStrike">
                          <a:solidFill>
                            <a:srgbClr val="000000"/>
                          </a:solidFill>
                          <a:effectLst/>
                          <a:latin typeface="+mn-lt"/>
                        </a:rPr>
                        <a:t>Y2400-18EL      18dBi</a:t>
                      </a:r>
                    </a:p>
                  </a:txBody>
                  <a:tcPr marL="9525" marR="9525" marT="9525" marB="0" anchor="b"/>
                </a:tc>
                <a:tc>
                  <a:txBody>
                    <a:bodyPr/>
                    <a:lstStyle/>
                    <a:p>
                      <a:pPr algn="l" fontAlgn="b"/>
                      <a:r>
                        <a:rPr lang="en-US" sz="1800" b="0" i="0" u="none" strike="noStrike" dirty="0">
                          <a:solidFill>
                            <a:srgbClr val="000000"/>
                          </a:solidFill>
                          <a:effectLst/>
                          <a:latin typeface="+mn-lt"/>
                        </a:rPr>
                        <a:t>33'   -6dB</a:t>
                      </a:r>
                    </a:p>
                  </a:txBody>
                  <a:tcPr marL="9525" marR="9525" marT="9525" marB="0" anchor="b"/>
                </a:tc>
                <a:tc>
                  <a:txBody>
                    <a:bodyPr/>
                    <a:lstStyle/>
                    <a:p>
                      <a:pPr algn="l" fontAlgn="b"/>
                      <a:r>
                        <a:rPr lang="en-CA" sz="1800" u="none" strike="noStrike" dirty="0">
                          <a:effectLst/>
                          <a:latin typeface="+mn-lt"/>
                        </a:rPr>
                        <a:t>40'</a:t>
                      </a:r>
                      <a:endParaRPr lang="en-CA" sz="1800" b="0" i="0" u="none" strike="noStrike" dirty="0">
                        <a:solidFill>
                          <a:srgbClr val="000000"/>
                        </a:solidFill>
                        <a:effectLst/>
                        <a:latin typeface="+mn-lt"/>
                      </a:endParaRPr>
                    </a:p>
                  </a:txBody>
                  <a:tcPr marL="10627" marR="10627" marT="10627" marB="0" anchor="b"/>
                </a:tc>
                <a:extLst>
                  <a:ext uri="{0D108BD9-81ED-4DB2-BD59-A6C34878D82A}">
                    <a16:rowId xmlns:a16="http://schemas.microsoft.com/office/drawing/2014/main" val="2335384540"/>
                  </a:ext>
                </a:extLst>
              </a:tr>
            </a:tbl>
          </a:graphicData>
        </a:graphic>
      </p:graphicFrame>
    </p:spTree>
    <p:extLst>
      <p:ext uri="{BB962C8B-B14F-4D97-AF65-F5344CB8AC3E}">
        <p14:creationId xmlns:p14="http://schemas.microsoft.com/office/powerpoint/2010/main" val="14413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0049-CCB0-4CB6-848D-BA5B579BBD67}"/>
              </a:ext>
            </a:extLst>
          </p:cNvPr>
          <p:cNvSpPr>
            <a:spLocks noGrp="1"/>
          </p:cNvSpPr>
          <p:nvPr>
            <p:ph type="title"/>
          </p:nvPr>
        </p:nvSpPr>
        <p:spPr>
          <a:xfrm>
            <a:off x="1117600" y="1"/>
            <a:ext cx="10566400" cy="1096963"/>
          </a:xfrm>
        </p:spPr>
        <p:txBody>
          <a:bodyPr wrap="square" anchor="b">
            <a:normAutofit/>
          </a:bodyPr>
          <a:lstStyle/>
          <a:p>
            <a:r>
              <a:rPr lang="en-US" dirty="0">
                <a:solidFill>
                  <a:schemeClr val="tx1"/>
                </a:solidFill>
              </a:rPr>
              <a:t>Typical Ranges for 5 GHZ (245U-E-A1-US) DSSS at 630mW</a:t>
            </a:r>
          </a:p>
        </p:txBody>
      </p:sp>
      <p:graphicFrame>
        <p:nvGraphicFramePr>
          <p:cNvPr id="3" name="Table 2">
            <a:extLst>
              <a:ext uri="{FF2B5EF4-FFF2-40B4-BE49-F238E27FC236}">
                <a16:creationId xmlns:a16="http://schemas.microsoft.com/office/drawing/2014/main" id="{309B761C-A444-4F1C-AABB-678DC1D84A97}"/>
              </a:ext>
            </a:extLst>
          </p:cNvPr>
          <p:cNvGraphicFramePr>
            <a:graphicFrameLocks noGrp="1"/>
          </p:cNvGraphicFramePr>
          <p:nvPr>
            <p:extLst>
              <p:ext uri="{D42A27DB-BD31-4B8C-83A1-F6EECF244321}">
                <p14:modId xmlns:p14="http://schemas.microsoft.com/office/powerpoint/2010/main" val="1289752334"/>
              </p:ext>
            </p:extLst>
          </p:nvPr>
        </p:nvGraphicFramePr>
        <p:xfrm>
          <a:off x="421054" y="1988840"/>
          <a:ext cx="11262946" cy="3298697"/>
        </p:xfrm>
        <a:graphic>
          <a:graphicData uri="http://schemas.openxmlformats.org/drawingml/2006/table">
            <a:tbl>
              <a:tblPr>
                <a:tableStyleId>{5C22544A-7EE6-4342-B048-85BDC9FD1C3A}</a:tableStyleId>
              </a:tblPr>
              <a:tblGrid>
                <a:gridCol w="1899498">
                  <a:extLst>
                    <a:ext uri="{9D8B030D-6E8A-4147-A177-3AD203B41FA5}">
                      <a16:colId xmlns:a16="http://schemas.microsoft.com/office/drawing/2014/main" val="1973174408"/>
                    </a:ext>
                  </a:extLst>
                </a:gridCol>
                <a:gridCol w="2819202">
                  <a:extLst>
                    <a:ext uri="{9D8B030D-6E8A-4147-A177-3AD203B41FA5}">
                      <a16:colId xmlns:a16="http://schemas.microsoft.com/office/drawing/2014/main" val="2618671264"/>
                    </a:ext>
                  </a:extLst>
                </a:gridCol>
                <a:gridCol w="2846932">
                  <a:extLst>
                    <a:ext uri="{9D8B030D-6E8A-4147-A177-3AD203B41FA5}">
                      <a16:colId xmlns:a16="http://schemas.microsoft.com/office/drawing/2014/main" val="1023160965"/>
                    </a:ext>
                  </a:extLst>
                </a:gridCol>
                <a:gridCol w="1848657">
                  <a:extLst>
                    <a:ext uri="{9D8B030D-6E8A-4147-A177-3AD203B41FA5}">
                      <a16:colId xmlns:a16="http://schemas.microsoft.com/office/drawing/2014/main" val="970960898"/>
                    </a:ext>
                  </a:extLst>
                </a:gridCol>
                <a:gridCol w="1848657">
                  <a:extLst>
                    <a:ext uri="{9D8B030D-6E8A-4147-A177-3AD203B41FA5}">
                      <a16:colId xmlns:a16="http://schemas.microsoft.com/office/drawing/2014/main" val="3905888257"/>
                    </a:ext>
                  </a:extLst>
                </a:gridCol>
              </a:tblGrid>
              <a:tr h="1026029">
                <a:tc>
                  <a:txBody>
                    <a:bodyPr/>
                    <a:lstStyle/>
                    <a:p>
                      <a:pPr algn="l" fontAlgn="b"/>
                      <a:r>
                        <a:rPr lang="en-CA" sz="1800" u="none" strike="noStrike">
                          <a:effectLst/>
                          <a:latin typeface="+mn-lt"/>
                        </a:rPr>
                        <a:t>Distance</a:t>
                      </a:r>
                      <a:endParaRPr lang="en-CA" sz="1800" b="0" i="0" u="none" strike="noStrike">
                        <a:solidFill>
                          <a:srgbClr val="000000"/>
                        </a:solidFill>
                        <a:effectLst/>
                        <a:latin typeface="+mn-lt"/>
                      </a:endParaRPr>
                    </a:p>
                  </a:txBody>
                  <a:tcPr marL="10406" marR="10406" marT="10406" marB="0" anchor="b"/>
                </a:tc>
                <a:tc>
                  <a:txBody>
                    <a:bodyPr/>
                    <a:lstStyle/>
                    <a:p>
                      <a:pPr algn="l" fontAlgn="b"/>
                      <a:r>
                        <a:rPr lang="en-CA" sz="1800" u="none" strike="noStrike">
                          <a:effectLst/>
                          <a:latin typeface="+mn-lt"/>
                        </a:rPr>
                        <a:t>Obstructions?</a:t>
                      </a:r>
                      <a:endParaRPr lang="en-CA" sz="1800" b="0" i="0" u="none" strike="noStrike">
                        <a:solidFill>
                          <a:srgbClr val="000000"/>
                        </a:solidFill>
                        <a:effectLst/>
                        <a:latin typeface="+mn-lt"/>
                      </a:endParaRPr>
                    </a:p>
                  </a:txBody>
                  <a:tcPr marL="10406" marR="10406" marT="10406" marB="0" anchor="b"/>
                </a:tc>
                <a:tc>
                  <a:txBody>
                    <a:bodyPr/>
                    <a:lstStyle/>
                    <a:p>
                      <a:pPr algn="l" fontAlgn="b"/>
                      <a:r>
                        <a:rPr lang="en-CA" sz="1800" u="none" strike="noStrike" dirty="0">
                          <a:effectLst/>
                          <a:latin typeface="+mn-lt"/>
                        </a:rPr>
                        <a:t>Antenna</a:t>
                      </a:r>
                      <a:endParaRPr lang="en-CA" sz="1800" b="0" i="0" u="none" strike="noStrike" dirty="0">
                        <a:solidFill>
                          <a:srgbClr val="000000"/>
                        </a:solidFill>
                        <a:effectLst/>
                        <a:latin typeface="+mn-lt"/>
                      </a:endParaRPr>
                    </a:p>
                  </a:txBody>
                  <a:tcPr marL="10406" marR="10406" marT="10406" marB="0" anchor="b"/>
                </a:tc>
                <a:tc>
                  <a:txBody>
                    <a:bodyPr/>
                    <a:lstStyle/>
                    <a:p>
                      <a:pPr algn="l" fontAlgn="b"/>
                      <a:r>
                        <a:rPr lang="en-CA" sz="1800" u="none" strike="noStrike">
                          <a:effectLst/>
                          <a:latin typeface="+mn-lt"/>
                        </a:rPr>
                        <a:t>Cable</a:t>
                      </a:r>
                      <a:endParaRPr lang="en-CA" sz="1800" b="0" i="0" u="none" strike="noStrike">
                        <a:solidFill>
                          <a:srgbClr val="000000"/>
                        </a:solidFill>
                        <a:effectLst/>
                        <a:latin typeface="+mn-lt"/>
                      </a:endParaRPr>
                    </a:p>
                  </a:txBody>
                  <a:tcPr marL="10406" marR="10406" marT="10406" marB="0" anchor="b"/>
                </a:tc>
                <a:tc>
                  <a:txBody>
                    <a:bodyPr/>
                    <a:lstStyle/>
                    <a:p>
                      <a:pPr algn="l" fontAlgn="b"/>
                      <a:r>
                        <a:rPr lang="en-CA" sz="1800" u="none" strike="noStrike" dirty="0">
                          <a:effectLst/>
                          <a:latin typeface="+mn-lt"/>
                        </a:rPr>
                        <a:t>Typical Ant height</a:t>
                      </a:r>
                      <a:endParaRPr lang="en-CA" sz="1800" b="0" i="0" u="none" strike="noStrike" dirty="0">
                        <a:solidFill>
                          <a:srgbClr val="000000"/>
                        </a:solidFill>
                        <a:effectLst/>
                        <a:latin typeface="+mn-lt"/>
                      </a:endParaRPr>
                    </a:p>
                  </a:txBody>
                  <a:tcPr marL="10406" marR="10406" marT="10406" marB="0" anchor="b"/>
                </a:tc>
                <a:extLst>
                  <a:ext uri="{0D108BD9-81ED-4DB2-BD59-A6C34878D82A}">
                    <a16:rowId xmlns:a16="http://schemas.microsoft.com/office/drawing/2014/main" val="3451850782"/>
                  </a:ext>
                </a:extLst>
              </a:tr>
              <a:tr h="568167">
                <a:tc>
                  <a:txBody>
                    <a:bodyPr/>
                    <a:lstStyle/>
                    <a:p>
                      <a:pPr algn="l" fontAlgn="b"/>
                      <a:r>
                        <a:rPr lang="en-CA" sz="1800" u="none" strike="noStrike">
                          <a:effectLst/>
                          <a:latin typeface="+mn-lt"/>
                        </a:rPr>
                        <a:t>50'</a:t>
                      </a:r>
                      <a:endParaRPr lang="en-CA" sz="1800" b="0" i="0" u="none" strike="noStrike">
                        <a:solidFill>
                          <a:srgbClr val="000000"/>
                        </a:solidFill>
                        <a:effectLst/>
                        <a:latin typeface="+mn-lt"/>
                      </a:endParaRPr>
                    </a:p>
                  </a:txBody>
                  <a:tcPr marL="10406" marR="10406" marT="10406" marB="0" anchor="b"/>
                </a:tc>
                <a:tc>
                  <a:txBody>
                    <a:bodyPr/>
                    <a:lstStyle/>
                    <a:p>
                      <a:pPr algn="l" fontAlgn="b"/>
                      <a:r>
                        <a:rPr lang="en-CA" sz="1800" u="none" strike="noStrike" dirty="0">
                          <a:effectLst/>
                          <a:latin typeface="+mn-lt"/>
                        </a:rPr>
                        <a:t>Light</a:t>
                      </a:r>
                      <a:endParaRPr lang="en-CA" sz="1800" b="0" i="0" u="none" strike="noStrike" dirty="0">
                        <a:solidFill>
                          <a:srgbClr val="000000"/>
                        </a:solidFill>
                        <a:effectLst/>
                        <a:latin typeface="+mn-lt"/>
                      </a:endParaRPr>
                    </a:p>
                  </a:txBody>
                  <a:tcPr marL="10406" marR="10406" marT="10406" marB="0" anchor="b"/>
                </a:tc>
                <a:tc>
                  <a:txBody>
                    <a:bodyPr/>
                    <a:lstStyle/>
                    <a:p>
                      <a:pPr algn="l" fontAlgn="b"/>
                      <a:r>
                        <a:rPr lang="en-US" sz="1800" b="0" i="0" u="none" strike="noStrike">
                          <a:solidFill>
                            <a:srgbClr val="000000"/>
                          </a:solidFill>
                          <a:effectLst/>
                          <a:latin typeface="+mn-lt"/>
                        </a:rPr>
                        <a:t>COL5806       8dBi</a:t>
                      </a:r>
                    </a:p>
                  </a:txBody>
                  <a:tcPr marL="9525" marR="9525" marT="9525" marB="0" anchor="b"/>
                </a:tc>
                <a:tc>
                  <a:txBody>
                    <a:bodyPr/>
                    <a:lstStyle/>
                    <a:p>
                      <a:pPr algn="l" fontAlgn="b"/>
                      <a:r>
                        <a:rPr lang="en-US" sz="1800" b="0" i="0" u="none" strike="noStrike">
                          <a:solidFill>
                            <a:srgbClr val="000000"/>
                          </a:solidFill>
                          <a:effectLst/>
                          <a:latin typeface="+mn-lt"/>
                        </a:rPr>
                        <a:t>16'    -7dB</a:t>
                      </a:r>
                    </a:p>
                  </a:txBody>
                  <a:tcPr marL="9525" marR="9525" marT="9525" marB="0" anchor="b"/>
                </a:tc>
                <a:tc>
                  <a:txBody>
                    <a:bodyPr/>
                    <a:lstStyle/>
                    <a:p>
                      <a:pPr algn="l" fontAlgn="b"/>
                      <a:r>
                        <a:rPr lang="en-CA" sz="1800" u="none" strike="noStrike">
                          <a:effectLst/>
                          <a:latin typeface="+mn-lt"/>
                        </a:rPr>
                        <a:t>10'</a:t>
                      </a:r>
                      <a:endParaRPr lang="en-CA" sz="1800" b="0" i="0" u="none" strike="noStrike">
                        <a:solidFill>
                          <a:srgbClr val="000000"/>
                        </a:solidFill>
                        <a:effectLst/>
                        <a:latin typeface="+mn-lt"/>
                      </a:endParaRPr>
                    </a:p>
                  </a:txBody>
                  <a:tcPr marL="10406" marR="10406" marT="10406" marB="0" anchor="b"/>
                </a:tc>
                <a:extLst>
                  <a:ext uri="{0D108BD9-81ED-4DB2-BD59-A6C34878D82A}">
                    <a16:rowId xmlns:a16="http://schemas.microsoft.com/office/drawing/2014/main" val="3032245626"/>
                  </a:ext>
                </a:extLst>
              </a:tr>
              <a:tr h="568167">
                <a:tc>
                  <a:txBody>
                    <a:bodyPr/>
                    <a:lstStyle/>
                    <a:p>
                      <a:pPr algn="l" fontAlgn="b"/>
                      <a:r>
                        <a:rPr lang="en-CA" sz="1800" u="none" strike="noStrike">
                          <a:effectLst/>
                          <a:latin typeface="+mn-lt"/>
                        </a:rPr>
                        <a:t>250'</a:t>
                      </a:r>
                      <a:endParaRPr lang="en-CA" sz="1800" b="0" i="0" u="none" strike="noStrike">
                        <a:solidFill>
                          <a:srgbClr val="000000"/>
                        </a:solidFill>
                        <a:effectLst/>
                        <a:latin typeface="+mn-lt"/>
                      </a:endParaRPr>
                    </a:p>
                  </a:txBody>
                  <a:tcPr marL="10406" marR="10406" marT="10406"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406" marR="10406" marT="10406" marB="0" anchor="b"/>
                </a:tc>
                <a:tc>
                  <a:txBody>
                    <a:bodyPr/>
                    <a:lstStyle/>
                    <a:p>
                      <a:pPr algn="l" fontAlgn="b"/>
                      <a:r>
                        <a:rPr lang="en-US" sz="1800" b="0" i="0" u="none" strike="noStrike">
                          <a:solidFill>
                            <a:srgbClr val="000000"/>
                          </a:solidFill>
                          <a:effectLst/>
                          <a:latin typeface="+mn-lt"/>
                        </a:rPr>
                        <a:t>COL5806       8dBi</a:t>
                      </a:r>
                    </a:p>
                  </a:txBody>
                  <a:tcPr marL="9525" marR="9525" marT="9525" marB="0" anchor="b"/>
                </a:tc>
                <a:tc>
                  <a:txBody>
                    <a:bodyPr/>
                    <a:lstStyle/>
                    <a:p>
                      <a:pPr algn="l" fontAlgn="b"/>
                      <a:r>
                        <a:rPr lang="en-US" sz="1800" b="0" i="0" u="none" strike="noStrike">
                          <a:solidFill>
                            <a:srgbClr val="000000"/>
                          </a:solidFill>
                          <a:effectLst/>
                          <a:latin typeface="+mn-lt"/>
                        </a:rPr>
                        <a:t>16'    -7dB</a:t>
                      </a:r>
                    </a:p>
                  </a:txBody>
                  <a:tcPr marL="9525" marR="9525" marT="9525" marB="0" anchor="b"/>
                </a:tc>
                <a:tc>
                  <a:txBody>
                    <a:bodyPr/>
                    <a:lstStyle/>
                    <a:p>
                      <a:pPr algn="l" fontAlgn="b"/>
                      <a:r>
                        <a:rPr lang="en-CA" sz="1800" u="none" strike="noStrike">
                          <a:effectLst/>
                          <a:latin typeface="+mn-lt"/>
                        </a:rPr>
                        <a:t>15'</a:t>
                      </a:r>
                      <a:endParaRPr lang="en-CA" sz="1800" b="0" i="0" u="none" strike="noStrike">
                        <a:solidFill>
                          <a:srgbClr val="000000"/>
                        </a:solidFill>
                        <a:effectLst/>
                        <a:latin typeface="+mn-lt"/>
                      </a:endParaRPr>
                    </a:p>
                  </a:txBody>
                  <a:tcPr marL="10406" marR="10406" marT="10406" marB="0" anchor="b"/>
                </a:tc>
                <a:extLst>
                  <a:ext uri="{0D108BD9-81ED-4DB2-BD59-A6C34878D82A}">
                    <a16:rowId xmlns:a16="http://schemas.microsoft.com/office/drawing/2014/main" val="3013810940"/>
                  </a:ext>
                </a:extLst>
              </a:tr>
              <a:tr h="568167">
                <a:tc>
                  <a:txBody>
                    <a:bodyPr/>
                    <a:lstStyle/>
                    <a:p>
                      <a:pPr algn="l" fontAlgn="b"/>
                      <a:r>
                        <a:rPr lang="en-CA" sz="1800" u="none" strike="noStrike">
                          <a:effectLst/>
                          <a:latin typeface="+mn-lt"/>
                        </a:rPr>
                        <a:t>500'</a:t>
                      </a:r>
                      <a:endParaRPr lang="en-CA" sz="1800" b="0" i="0" u="none" strike="noStrike">
                        <a:solidFill>
                          <a:srgbClr val="000000"/>
                        </a:solidFill>
                        <a:effectLst/>
                        <a:latin typeface="+mn-lt"/>
                      </a:endParaRPr>
                    </a:p>
                  </a:txBody>
                  <a:tcPr marL="10406" marR="10406" marT="10406"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406" marR="10406" marT="10406" marB="0" anchor="b"/>
                </a:tc>
                <a:tc>
                  <a:txBody>
                    <a:bodyPr/>
                    <a:lstStyle/>
                    <a:p>
                      <a:pPr algn="l" fontAlgn="b"/>
                      <a:r>
                        <a:rPr lang="en-US" sz="1800" b="0" i="0" u="none" strike="noStrike">
                          <a:solidFill>
                            <a:srgbClr val="000000"/>
                          </a:solidFill>
                          <a:effectLst/>
                          <a:latin typeface="+mn-lt"/>
                        </a:rPr>
                        <a:t>COL5810       10dBi</a:t>
                      </a:r>
                    </a:p>
                  </a:txBody>
                  <a:tcPr marL="9525" marR="9525" marT="9525" marB="0" anchor="b"/>
                </a:tc>
                <a:tc>
                  <a:txBody>
                    <a:bodyPr/>
                    <a:lstStyle/>
                    <a:p>
                      <a:pPr algn="l" fontAlgn="b"/>
                      <a:r>
                        <a:rPr lang="en-US" sz="1800" b="0" i="0" u="none" strike="noStrike">
                          <a:solidFill>
                            <a:srgbClr val="000000"/>
                          </a:solidFill>
                          <a:effectLst/>
                          <a:latin typeface="+mn-lt"/>
                        </a:rPr>
                        <a:t>10'   -5dB</a:t>
                      </a:r>
                    </a:p>
                  </a:txBody>
                  <a:tcPr marL="9525" marR="9525" marT="9525" marB="0" anchor="b"/>
                </a:tc>
                <a:tc>
                  <a:txBody>
                    <a:bodyPr/>
                    <a:lstStyle/>
                    <a:p>
                      <a:pPr algn="l" fontAlgn="b"/>
                      <a:r>
                        <a:rPr lang="en-CA" sz="1800" u="none" strike="noStrike">
                          <a:effectLst/>
                          <a:latin typeface="+mn-lt"/>
                        </a:rPr>
                        <a:t>30'</a:t>
                      </a:r>
                      <a:endParaRPr lang="en-CA" sz="1800" b="0" i="0" u="none" strike="noStrike">
                        <a:solidFill>
                          <a:srgbClr val="000000"/>
                        </a:solidFill>
                        <a:effectLst/>
                        <a:latin typeface="+mn-lt"/>
                      </a:endParaRPr>
                    </a:p>
                  </a:txBody>
                  <a:tcPr marL="10406" marR="10406" marT="10406" marB="0" anchor="b"/>
                </a:tc>
                <a:extLst>
                  <a:ext uri="{0D108BD9-81ED-4DB2-BD59-A6C34878D82A}">
                    <a16:rowId xmlns:a16="http://schemas.microsoft.com/office/drawing/2014/main" val="3785650644"/>
                  </a:ext>
                </a:extLst>
              </a:tr>
              <a:tr h="568167">
                <a:tc>
                  <a:txBody>
                    <a:bodyPr/>
                    <a:lstStyle/>
                    <a:p>
                      <a:pPr algn="l" fontAlgn="b"/>
                      <a:r>
                        <a:rPr lang="en-CA" sz="1800" u="none" strike="noStrike">
                          <a:effectLst/>
                          <a:latin typeface="+mn-lt"/>
                        </a:rPr>
                        <a:t>1 miles</a:t>
                      </a:r>
                      <a:endParaRPr lang="en-CA" sz="1800" b="0" i="0" u="none" strike="noStrike">
                        <a:solidFill>
                          <a:srgbClr val="000000"/>
                        </a:solidFill>
                        <a:effectLst/>
                        <a:latin typeface="+mn-lt"/>
                      </a:endParaRPr>
                    </a:p>
                  </a:txBody>
                  <a:tcPr marL="10406" marR="10406" marT="10406"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406" marR="10406" marT="10406" marB="0" anchor="b"/>
                </a:tc>
                <a:tc>
                  <a:txBody>
                    <a:bodyPr/>
                    <a:lstStyle/>
                    <a:p>
                      <a:pPr algn="l" fontAlgn="b"/>
                      <a:r>
                        <a:rPr lang="en-US" sz="1800" b="0" i="0" u="none" strike="noStrike">
                          <a:solidFill>
                            <a:srgbClr val="000000"/>
                          </a:solidFill>
                          <a:effectLst/>
                          <a:latin typeface="+mn-lt"/>
                        </a:rPr>
                        <a:t>20dBi panel  20dBi</a:t>
                      </a:r>
                    </a:p>
                  </a:txBody>
                  <a:tcPr marL="9525" marR="9525" marT="9525" marB="0" anchor="b"/>
                </a:tc>
                <a:tc>
                  <a:txBody>
                    <a:bodyPr/>
                    <a:lstStyle/>
                    <a:p>
                      <a:pPr algn="l" fontAlgn="b"/>
                      <a:r>
                        <a:rPr lang="en-US" sz="1800" b="0" i="0" u="none" strike="noStrike" dirty="0">
                          <a:solidFill>
                            <a:srgbClr val="000000"/>
                          </a:solidFill>
                          <a:effectLst/>
                          <a:latin typeface="+mn-lt"/>
                        </a:rPr>
                        <a:t>10'   -5dB</a:t>
                      </a:r>
                    </a:p>
                  </a:txBody>
                  <a:tcPr marL="9525" marR="9525" marT="9525" marB="0" anchor="b"/>
                </a:tc>
                <a:tc>
                  <a:txBody>
                    <a:bodyPr/>
                    <a:lstStyle/>
                    <a:p>
                      <a:pPr algn="l" fontAlgn="b"/>
                      <a:r>
                        <a:rPr lang="en-CA" sz="1800" u="none" strike="noStrike" dirty="0">
                          <a:effectLst/>
                          <a:latin typeface="+mn-lt"/>
                        </a:rPr>
                        <a:t>40'</a:t>
                      </a:r>
                      <a:endParaRPr lang="en-CA" sz="1800" b="0" i="0" u="none" strike="noStrike" dirty="0">
                        <a:solidFill>
                          <a:srgbClr val="000000"/>
                        </a:solidFill>
                        <a:effectLst/>
                        <a:latin typeface="+mn-lt"/>
                      </a:endParaRPr>
                    </a:p>
                  </a:txBody>
                  <a:tcPr marL="10406" marR="10406" marT="10406" marB="0" anchor="b"/>
                </a:tc>
                <a:extLst>
                  <a:ext uri="{0D108BD9-81ED-4DB2-BD59-A6C34878D82A}">
                    <a16:rowId xmlns:a16="http://schemas.microsoft.com/office/drawing/2014/main" val="560412949"/>
                  </a:ext>
                </a:extLst>
              </a:tr>
            </a:tbl>
          </a:graphicData>
        </a:graphic>
      </p:graphicFrame>
    </p:spTree>
    <p:extLst>
      <p:ext uri="{BB962C8B-B14F-4D97-AF65-F5344CB8AC3E}">
        <p14:creationId xmlns:p14="http://schemas.microsoft.com/office/powerpoint/2010/main" val="165038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2626-494C-498C-99B6-4459963ABA81}"/>
              </a:ext>
            </a:extLst>
          </p:cNvPr>
          <p:cNvSpPr>
            <a:spLocks noGrp="1"/>
          </p:cNvSpPr>
          <p:nvPr>
            <p:ph type="title"/>
          </p:nvPr>
        </p:nvSpPr>
        <p:spPr>
          <a:xfrm>
            <a:off x="1117600" y="1"/>
            <a:ext cx="10566400" cy="1096963"/>
          </a:xfrm>
        </p:spPr>
        <p:txBody>
          <a:bodyPr wrap="square" anchor="b">
            <a:normAutofit/>
          </a:bodyPr>
          <a:lstStyle/>
          <a:p>
            <a:r>
              <a:rPr lang="en-US" dirty="0">
                <a:solidFill>
                  <a:schemeClr val="tx1"/>
                </a:solidFill>
              </a:rPr>
              <a:t>Typical Ranges for 450 MHz 5W Fixed Frequency</a:t>
            </a:r>
          </a:p>
        </p:txBody>
      </p:sp>
      <p:graphicFrame>
        <p:nvGraphicFramePr>
          <p:cNvPr id="4" name="Table 3">
            <a:extLst>
              <a:ext uri="{FF2B5EF4-FFF2-40B4-BE49-F238E27FC236}">
                <a16:creationId xmlns:a16="http://schemas.microsoft.com/office/drawing/2014/main" id="{92810789-BFD3-49D5-875E-D5A21349329D}"/>
              </a:ext>
            </a:extLst>
          </p:cNvPr>
          <p:cNvGraphicFramePr>
            <a:graphicFrameLocks noGrp="1"/>
          </p:cNvGraphicFramePr>
          <p:nvPr>
            <p:extLst>
              <p:ext uri="{D42A27DB-BD31-4B8C-83A1-F6EECF244321}">
                <p14:modId xmlns:p14="http://schemas.microsoft.com/office/powerpoint/2010/main" val="1267396867"/>
              </p:ext>
            </p:extLst>
          </p:nvPr>
        </p:nvGraphicFramePr>
        <p:xfrm>
          <a:off x="509954" y="1567589"/>
          <a:ext cx="11535507" cy="4665804"/>
        </p:xfrm>
        <a:graphic>
          <a:graphicData uri="http://schemas.openxmlformats.org/drawingml/2006/table">
            <a:tbl>
              <a:tblPr>
                <a:tableStyleId>{5C22544A-7EE6-4342-B048-85BDC9FD1C3A}</a:tableStyleId>
              </a:tblPr>
              <a:tblGrid>
                <a:gridCol w="2047105">
                  <a:extLst>
                    <a:ext uri="{9D8B030D-6E8A-4147-A177-3AD203B41FA5}">
                      <a16:colId xmlns:a16="http://schemas.microsoft.com/office/drawing/2014/main" val="2236091169"/>
                    </a:ext>
                  </a:extLst>
                </a:gridCol>
                <a:gridCol w="3038280">
                  <a:extLst>
                    <a:ext uri="{9D8B030D-6E8A-4147-A177-3AD203B41FA5}">
                      <a16:colId xmlns:a16="http://schemas.microsoft.com/office/drawing/2014/main" val="3776735821"/>
                    </a:ext>
                  </a:extLst>
                </a:gridCol>
                <a:gridCol w="2465492">
                  <a:extLst>
                    <a:ext uri="{9D8B030D-6E8A-4147-A177-3AD203B41FA5}">
                      <a16:colId xmlns:a16="http://schemas.microsoft.com/office/drawing/2014/main" val="3497475831"/>
                    </a:ext>
                  </a:extLst>
                </a:gridCol>
                <a:gridCol w="1992315">
                  <a:extLst>
                    <a:ext uri="{9D8B030D-6E8A-4147-A177-3AD203B41FA5}">
                      <a16:colId xmlns:a16="http://schemas.microsoft.com/office/drawing/2014/main" val="2870986368"/>
                    </a:ext>
                  </a:extLst>
                </a:gridCol>
                <a:gridCol w="1992315">
                  <a:extLst>
                    <a:ext uri="{9D8B030D-6E8A-4147-A177-3AD203B41FA5}">
                      <a16:colId xmlns:a16="http://schemas.microsoft.com/office/drawing/2014/main" val="1325849096"/>
                    </a:ext>
                  </a:extLst>
                </a:gridCol>
              </a:tblGrid>
              <a:tr h="1079418">
                <a:tc>
                  <a:txBody>
                    <a:bodyPr/>
                    <a:lstStyle/>
                    <a:p>
                      <a:pPr algn="l" fontAlgn="b"/>
                      <a:r>
                        <a:rPr lang="en-CA" sz="1800" u="none" strike="noStrike">
                          <a:effectLst/>
                          <a:latin typeface="+mn-lt"/>
                        </a:rPr>
                        <a:t>Distance</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Obstructions?</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Antenna</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Cable</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dirty="0">
                          <a:effectLst/>
                          <a:latin typeface="+mn-lt"/>
                        </a:rPr>
                        <a:t>Typical Ant height</a:t>
                      </a:r>
                      <a:endParaRPr lang="en-CA" sz="1800" b="0" i="0" u="none" strike="noStrike" dirty="0">
                        <a:solidFill>
                          <a:srgbClr val="000000"/>
                        </a:solidFill>
                        <a:effectLst/>
                        <a:latin typeface="+mn-lt"/>
                      </a:endParaRPr>
                    </a:p>
                  </a:txBody>
                  <a:tcPr marL="10947" marR="10947" marT="10947" marB="0" anchor="b"/>
                </a:tc>
                <a:extLst>
                  <a:ext uri="{0D108BD9-81ED-4DB2-BD59-A6C34878D82A}">
                    <a16:rowId xmlns:a16="http://schemas.microsoft.com/office/drawing/2014/main" val="2485824875"/>
                  </a:ext>
                </a:extLst>
              </a:tr>
              <a:tr h="597731">
                <a:tc>
                  <a:txBody>
                    <a:bodyPr/>
                    <a:lstStyle/>
                    <a:p>
                      <a:pPr algn="l" fontAlgn="b"/>
                      <a:r>
                        <a:rPr lang="en-CA" sz="1800" u="none" strike="noStrike">
                          <a:effectLst/>
                          <a:latin typeface="+mn-lt"/>
                        </a:rPr>
                        <a:t>2000'</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Dense</a:t>
                      </a:r>
                      <a:endParaRPr lang="en-CA" sz="1800" b="0" i="0" u="none" strike="noStrike">
                        <a:solidFill>
                          <a:srgbClr val="000000"/>
                        </a:solidFill>
                        <a:effectLst/>
                        <a:latin typeface="+mn-lt"/>
                      </a:endParaRPr>
                    </a:p>
                  </a:txBody>
                  <a:tcPr marL="10947" marR="10947" marT="10947" marB="0" anchor="b"/>
                </a:tc>
                <a:tc>
                  <a:txBody>
                    <a:bodyPr/>
                    <a:lstStyle/>
                    <a:p>
                      <a:pPr algn="l" fontAlgn="b"/>
                      <a:r>
                        <a:rPr lang="en-US" sz="1800" b="0" i="0" u="none" strike="noStrike">
                          <a:solidFill>
                            <a:srgbClr val="000000"/>
                          </a:solidFill>
                          <a:effectLst/>
                          <a:latin typeface="+mn-lt"/>
                        </a:rPr>
                        <a:t>UDP400-C   2dBi</a:t>
                      </a:r>
                    </a:p>
                  </a:txBody>
                  <a:tcPr marL="9525" marR="9525" marT="9525" marB="0" anchor="b"/>
                </a:tc>
                <a:tc>
                  <a:txBody>
                    <a:bodyPr/>
                    <a:lstStyle/>
                    <a:p>
                      <a:pPr algn="l" fontAlgn="b"/>
                      <a:r>
                        <a:rPr lang="en-US" sz="1800" b="0" i="0" u="none" strike="noStrike">
                          <a:solidFill>
                            <a:srgbClr val="000000"/>
                          </a:solidFill>
                          <a:effectLst/>
                          <a:latin typeface="+mn-lt"/>
                        </a:rPr>
                        <a:t>10'   -1dB</a:t>
                      </a:r>
                    </a:p>
                  </a:txBody>
                  <a:tcPr marL="9525" marR="9525" marT="9525" marB="0" anchor="b"/>
                </a:tc>
                <a:tc>
                  <a:txBody>
                    <a:bodyPr/>
                    <a:lstStyle/>
                    <a:p>
                      <a:pPr algn="l" fontAlgn="b"/>
                      <a:r>
                        <a:rPr lang="en-CA" sz="1800" u="none" strike="noStrike">
                          <a:effectLst/>
                          <a:latin typeface="+mn-lt"/>
                        </a:rPr>
                        <a:t>10'</a:t>
                      </a:r>
                      <a:endParaRPr lang="en-CA" sz="1800" b="0" i="0" u="none" strike="noStrike">
                        <a:solidFill>
                          <a:srgbClr val="000000"/>
                        </a:solidFill>
                        <a:effectLst/>
                        <a:latin typeface="+mn-lt"/>
                      </a:endParaRPr>
                    </a:p>
                  </a:txBody>
                  <a:tcPr marL="10947" marR="10947" marT="10947" marB="0" anchor="b"/>
                </a:tc>
                <a:extLst>
                  <a:ext uri="{0D108BD9-81ED-4DB2-BD59-A6C34878D82A}">
                    <a16:rowId xmlns:a16="http://schemas.microsoft.com/office/drawing/2014/main" val="393638913"/>
                  </a:ext>
                </a:extLst>
              </a:tr>
              <a:tr h="597731">
                <a:tc>
                  <a:txBody>
                    <a:bodyPr/>
                    <a:lstStyle/>
                    <a:p>
                      <a:pPr algn="l" fontAlgn="b"/>
                      <a:r>
                        <a:rPr lang="en-CA" sz="1800" u="none" strike="noStrike">
                          <a:effectLst/>
                          <a:latin typeface="+mn-lt"/>
                        </a:rPr>
                        <a:t>5000'</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0947" marR="10947" marT="10947" marB="0" anchor="b"/>
                </a:tc>
                <a:tc>
                  <a:txBody>
                    <a:bodyPr/>
                    <a:lstStyle/>
                    <a:p>
                      <a:pPr algn="l" fontAlgn="b"/>
                      <a:r>
                        <a:rPr lang="en-US" sz="1800" b="0" i="0" u="none" strike="noStrike">
                          <a:solidFill>
                            <a:srgbClr val="000000"/>
                          </a:solidFill>
                          <a:effectLst/>
                          <a:latin typeface="+mn-lt"/>
                        </a:rPr>
                        <a:t>UDP400-C  2 dBi</a:t>
                      </a:r>
                    </a:p>
                  </a:txBody>
                  <a:tcPr marL="9525" marR="9525" marT="9525" marB="0" anchor="b"/>
                </a:tc>
                <a:tc>
                  <a:txBody>
                    <a:bodyPr/>
                    <a:lstStyle/>
                    <a:p>
                      <a:pPr algn="l" fontAlgn="b"/>
                      <a:r>
                        <a:rPr lang="en-US" sz="1800" b="0" i="0" u="none" strike="noStrike">
                          <a:solidFill>
                            <a:srgbClr val="000000"/>
                          </a:solidFill>
                          <a:effectLst/>
                          <a:latin typeface="+mn-lt"/>
                        </a:rPr>
                        <a:t>33'   -2.5dB</a:t>
                      </a:r>
                    </a:p>
                  </a:txBody>
                  <a:tcPr marL="9525" marR="9525" marT="9525" marB="0" anchor="b"/>
                </a:tc>
                <a:tc>
                  <a:txBody>
                    <a:bodyPr/>
                    <a:lstStyle/>
                    <a:p>
                      <a:pPr algn="l" fontAlgn="b"/>
                      <a:r>
                        <a:rPr lang="en-CA" sz="1800" u="none" strike="noStrike">
                          <a:effectLst/>
                          <a:latin typeface="+mn-lt"/>
                        </a:rPr>
                        <a:t>25'</a:t>
                      </a:r>
                      <a:endParaRPr lang="en-CA" sz="1800" b="0" i="0" u="none" strike="noStrike">
                        <a:solidFill>
                          <a:srgbClr val="000000"/>
                        </a:solidFill>
                        <a:effectLst/>
                        <a:latin typeface="+mn-lt"/>
                      </a:endParaRPr>
                    </a:p>
                  </a:txBody>
                  <a:tcPr marL="10947" marR="10947" marT="10947" marB="0" anchor="b"/>
                </a:tc>
                <a:extLst>
                  <a:ext uri="{0D108BD9-81ED-4DB2-BD59-A6C34878D82A}">
                    <a16:rowId xmlns:a16="http://schemas.microsoft.com/office/drawing/2014/main" val="1020654047"/>
                  </a:ext>
                </a:extLst>
              </a:tr>
              <a:tr h="597731">
                <a:tc>
                  <a:txBody>
                    <a:bodyPr/>
                    <a:lstStyle/>
                    <a:p>
                      <a:pPr algn="l" fontAlgn="b"/>
                      <a:r>
                        <a:rPr lang="en-CA" sz="1800" u="none" strike="noStrike">
                          <a:effectLst/>
                          <a:latin typeface="+mn-lt"/>
                        </a:rPr>
                        <a:t>10,000'</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0947" marR="10947" marT="10947" marB="0" anchor="b"/>
                </a:tc>
                <a:tc>
                  <a:txBody>
                    <a:bodyPr/>
                    <a:lstStyle/>
                    <a:p>
                      <a:pPr algn="l" fontAlgn="b"/>
                      <a:r>
                        <a:rPr lang="en-US" sz="1800" b="0" i="0" u="none" strike="noStrike">
                          <a:solidFill>
                            <a:srgbClr val="000000"/>
                          </a:solidFill>
                          <a:effectLst/>
                          <a:latin typeface="+mn-lt"/>
                        </a:rPr>
                        <a:t>BU3-400     5dBi</a:t>
                      </a:r>
                    </a:p>
                  </a:txBody>
                  <a:tcPr marL="9525" marR="9525" marT="9525" marB="0" anchor="b"/>
                </a:tc>
                <a:tc>
                  <a:txBody>
                    <a:bodyPr/>
                    <a:lstStyle/>
                    <a:p>
                      <a:pPr algn="l" fontAlgn="b"/>
                      <a:r>
                        <a:rPr lang="en-US" sz="1800" b="0" i="0" u="none" strike="noStrike">
                          <a:solidFill>
                            <a:srgbClr val="000000"/>
                          </a:solidFill>
                          <a:effectLst/>
                          <a:latin typeface="+mn-lt"/>
                        </a:rPr>
                        <a:t>33'   -2.5dB</a:t>
                      </a:r>
                    </a:p>
                  </a:txBody>
                  <a:tcPr marL="9525" marR="9525" marT="9525" marB="0" anchor="b"/>
                </a:tc>
                <a:tc>
                  <a:txBody>
                    <a:bodyPr/>
                    <a:lstStyle/>
                    <a:p>
                      <a:pPr algn="l" fontAlgn="b"/>
                      <a:r>
                        <a:rPr lang="en-CA" sz="1800" u="none" strike="noStrike">
                          <a:effectLst/>
                          <a:latin typeface="+mn-lt"/>
                        </a:rPr>
                        <a:t>30'</a:t>
                      </a:r>
                      <a:endParaRPr lang="en-CA" sz="1800" b="0" i="0" u="none" strike="noStrike">
                        <a:solidFill>
                          <a:srgbClr val="000000"/>
                        </a:solidFill>
                        <a:effectLst/>
                        <a:latin typeface="+mn-lt"/>
                      </a:endParaRPr>
                    </a:p>
                  </a:txBody>
                  <a:tcPr marL="10947" marR="10947" marT="10947" marB="0" anchor="b"/>
                </a:tc>
                <a:extLst>
                  <a:ext uri="{0D108BD9-81ED-4DB2-BD59-A6C34878D82A}">
                    <a16:rowId xmlns:a16="http://schemas.microsoft.com/office/drawing/2014/main" val="623962035"/>
                  </a:ext>
                </a:extLst>
              </a:tr>
              <a:tr h="597731">
                <a:tc>
                  <a:txBody>
                    <a:bodyPr/>
                    <a:lstStyle/>
                    <a:p>
                      <a:pPr algn="l" fontAlgn="b"/>
                      <a:r>
                        <a:rPr lang="en-CA" sz="1800" u="none" strike="noStrike">
                          <a:effectLst/>
                          <a:latin typeface="+mn-lt"/>
                        </a:rPr>
                        <a:t>3 miles</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Light</a:t>
                      </a:r>
                      <a:endParaRPr lang="en-CA" sz="1800" b="0" i="0" u="none" strike="noStrike">
                        <a:solidFill>
                          <a:srgbClr val="000000"/>
                        </a:solidFill>
                        <a:effectLst/>
                        <a:latin typeface="+mn-lt"/>
                      </a:endParaRPr>
                    </a:p>
                  </a:txBody>
                  <a:tcPr marL="10947" marR="10947" marT="10947" marB="0" anchor="b"/>
                </a:tc>
                <a:tc>
                  <a:txBody>
                    <a:bodyPr/>
                    <a:lstStyle/>
                    <a:p>
                      <a:pPr algn="l" fontAlgn="b"/>
                      <a:r>
                        <a:rPr lang="en-US" sz="1800" b="0" i="0" u="none" strike="noStrike">
                          <a:solidFill>
                            <a:srgbClr val="000000"/>
                          </a:solidFill>
                          <a:effectLst/>
                          <a:latin typeface="+mn-lt"/>
                        </a:rPr>
                        <a:t>YU3/400     6dBi</a:t>
                      </a:r>
                    </a:p>
                  </a:txBody>
                  <a:tcPr marL="9525" marR="9525" marT="9525" marB="0" anchor="b"/>
                </a:tc>
                <a:tc>
                  <a:txBody>
                    <a:bodyPr/>
                    <a:lstStyle/>
                    <a:p>
                      <a:pPr algn="l" fontAlgn="b"/>
                      <a:r>
                        <a:rPr lang="en-US" sz="1800" b="0" i="0" u="none" strike="noStrike">
                          <a:solidFill>
                            <a:srgbClr val="000000"/>
                          </a:solidFill>
                          <a:effectLst/>
                          <a:latin typeface="+mn-lt"/>
                        </a:rPr>
                        <a:t>33'   -2.5dB</a:t>
                      </a:r>
                    </a:p>
                  </a:txBody>
                  <a:tcPr marL="9525" marR="9525" marT="9525" marB="0" anchor="b"/>
                </a:tc>
                <a:tc>
                  <a:txBody>
                    <a:bodyPr/>
                    <a:lstStyle/>
                    <a:p>
                      <a:pPr algn="l" fontAlgn="b"/>
                      <a:r>
                        <a:rPr lang="en-CA" sz="1800" u="none" strike="noStrike">
                          <a:effectLst/>
                          <a:latin typeface="+mn-lt"/>
                        </a:rPr>
                        <a:t>30'</a:t>
                      </a:r>
                      <a:endParaRPr lang="en-CA" sz="1800" b="0" i="0" u="none" strike="noStrike">
                        <a:solidFill>
                          <a:srgbClr val="000000"/>
                        </a:solidFill>
                        <a:effectLst/>
                        <a:latin typeface="+mn-lt"/>
                      </a:endParaRPr>
                    </a:p>
                  </a:txBody>
                  <a:tcPr marL="10947" marR="10947" marT="10947" marB="0" anchor="b"/>
                </a:tc>
                <a:extLst>
                  <a:ext uri="{0D108BD9-81ED-4DB2-BD59-A6C34878D82A}">
                    <a16:rowId xmlns:a16="http://schemas.microsoft.com/office/drawing/2014/main" val="3887937488"/>
                  </a:ext>
                </a:extLst>
              </a:tr>
              <a:tr h="597731">
                <a:tc>
                  <a:txBody>
                    <a:bodyPr/>
                    <a:lstStyle/>
                    <a:p>
                      <a:pPr algn="l" fontAlgn="b"/>
                      <a:r>
                        <a:rPr lang="en-CA" sz="1800" u="none" strike="noStrike">
                          <a:effectLst/>
                          <a:latin typeface="+mn-lt"/>
                        </a:rPr>
                        <a:t>5 miles</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947" marR="10947" marT="10947" marB="0" anchor="b"/>
                </a:tc>
                <a:tc>
                  <a:txBody>
                    <a:bodyPr/>
                    <a:lstStyle/>
                    <a:p>
                      <a:pPr algn="l" fontAlgn="b"/>
                      <a:r>
                        <a:rPr lang="en-US" sz="1800" b="0" i="0" u="none" strike="noStrike">
                          <a:solidFill>
                            <a:srgbClr val="000000"/>
                          </a:solidFill>
                          <a:effectLst/>
                          <a:latin typeface="+mn-lt"/>
                        </a:rPr>
                        <a:t>YU6-400     9dBi</a:t>
                      </a:r>
                    </a:p>
                  </a:txBody>
                  <a:tcPr marL="9525" marR="9525" marT="9525" marB="0" anchor="b"/>
                </a:tc>
                <a:tc>
                  <a:txBody>
                    <a:bodyPr/>
                    <a:lstStyle/>
                    <a:p>
                      <a:pPr algn="l" fontAlgn="b"/>
                      <a:r>
                        <a:rPr lang="en-US" sz="1800" b="0" i="0" u="none" strike="noStrike">
                          <a:solidFill>
                            <a:srgbClr val="000000"/>
                          </a:solidFill>
                          <a:effectLst/>
                          <a:latin typeface="+mn-lt"/>
                        </a:rPr>
                        <a:t>66'   -5dB</a:t>
                      </a:r>
                    </a:p>
                  </a:txBody>
                  <a:tcPr marL="9525" marR="9525" marT="9525" marB="0" anchor="b"/>
                </a:tc>
                <a:tc>
                  <a:txBody>
                    <a:bodyPr/>
                    <a:lstStyle/>
                    <a:p>
                      <a:pPr algn="l" fontAlgn="b"/>
                      <a:r>
                        <a:rPr lang="en-CA" sz="1800" u="none" strike="noStrike">
                          <a:effectLst/>
                          <a:latin typeface="+mn-lt"/>
                        </a:rPr>
                        <a:t>50'</a:t>
                      </a:r>
                      <a:endParaRPr lang="en-CA" sz="1800" b="0" i="0" u="none" strike="noStrike">
                        <a:solidFill>
                          <a:srgbClr val="000000"/>
                        </a:solidFill>
                        <a:effectLst/>
                        <a:latin typeface="+mn-lt"/>
                      </a:endParaRPr>
                    </a:p>
                  </a:txBody>
                  <a:tcPr marL="10947" marR="10947" marT="10947" marB="0" anchor="b"/>
                </a:tc>
                <a:extLst>
                  <a:ext uri="{0D108BD9-81ED-4DB2-BD59-A6C34878D82A}">
                    <a16:rowId xmlns:a16="http://schemas.microsoft.com/office/drawing/2014/main" val="3222620935"/>
                  </a:ext>
                </a:extLst>
              </a:tr>
              <a:tr h="597731">
                <a:tc>
                  <a:txBody>
                    <a:bodyPr/>
                    <a:lstStyle/>
                    <a:p>
                      <a:pPr algn="l" fontAlgn="b"/>
                      <a:r>
                        <a:rPr lang="en-CA" sz="1800" u="none" strike="noStrike">
                          <a:effectLst/>
                          <a:latin typeface="+mn-lt"/>
                        </a:rPr>
                        <a:t>10 miles</a:t>
                      </a:r>
                      <a:endParaRPr lang="en-CA" sz="1800" b="0" i="0" u="none" strike="noStrike">
                        <a:solidFill>
                          <a:srgbClr val="000000"/>
                        </a:solidFill>
                        <a:effectLst/>
                        <a:latin typeface="+mn-lt"/>
                      </a:endParaRPr>
                    </a:p>
                  </a:txBody>
                  <a:tcPr marL="10947" marR="10947" marT="10947" marB="0" anchor="b"/>
                </a:tc>
                <a:tc>
                  <a:txBody>
                    <a:bodyPr/>
                    <a:lstStyle/>
                    <a:p>
                      <a:pPr algn="l" fontAlgn="b"/>
                      <a:r>
                        <a:rPr lang="en-CA" sz="1800" u="none" strike="noStrike">
                          <a:effectLst/>
                          <a:latin typeface="+mn-lt"/>
                        </a:rPr>
                        <a:t>LOS</a:t>
                      </a:r>
                      <a:endParaRPr lang="en-CA" sz="1800" b="0" i="0" u="none" strike="noStrike">
                        <a:solidFill>
                          <a:srgbClr val="000000"/>
                        </a:solidFill>
                        <a:effectLst/>
                        <a:latin typeface="+mn-lt"/>
                      </a:endParaRPr>
                    </a:p>
                  </a:txBody>
                  <a:tcPr marL="10947" marR="10947" marT="10947" marB="0" anchor="b"/>
                </a:tc>
                <a:tc>
                  <a:txBody>
                    <a:bodyPr/>
                    <a:lstStyle/>
                    <a:p>
                      <a:pPr algn="l" fontAlgn="b"/>
                      <a:r>
                        <a:rPr lang="en-US" sz="1800" b="0" i="0" u="none" strike="noStrike">
                          <a:solidFill>
                            <a:srgbClr val="000000"/>
                          </a:solidFill>
                          <a:effectLst/>
                          <a:latin typeface="+mn-lt"/>
                        </a:rPr>
                        <a:t>YU9-400    12dBi</a:t>
                      </a:r>
                    </a:p>
                  </a:txBody>
                  <a:tcPr marL="9525" marR="9525" marT="9525" marB="0" anchor="b"/>
                </a:tc>
                <a:tc>
                  <a:txBody>
                    <a:bodyPr/>
                    <a:lstStyle/>
                    <a:p>
                      <a:pPr algn="l" fontAlgn="b"/>
                      <a:r>
                        <a:rPr lang="en-US" sz="1800" b="0" i="0" u="none" strike="noStrike" dirty="0">
                          <a:solidFill>
                            <a:srgbClr val="000000"/>
                          </a:solidFill>
                          <a:effectLst/>
                          <a:latin typeface="+mn-lt"/>
                        </a:rPr>
                        <a:t>66'   -5dB</a:t>
                      </a:r>
                    </a:p>
                  </a:txBody>
                  <a:tcPr marL="9525" marR="9525" marT="9525" marB="0" anchor="b"/>
                </a:tc>
                <a:tc>
                  <a:txBody>
                    <a:bodyPr/>
                    <a:lstStyle/>
                    <a:p>
                      <a:pPr algn="l" fontAlgn="b"/>
                      <a:r>
                        <a:rPr lang="en-CA" sz="1800" u="none" strike="noStrike" dirty="0">
                          <a:effectLst/>
                          <a:latin typeface="+mn-lt"/>
                        </a:rPr>
                        <a:t>60'</a:t>
                      </a:r>
                      <a:endParaRPr lang="en-CA" sz="1800" b="0" i="0" u="none" strike="noStrike" dirty="0">
                        <a:solidFill>
                          <a:srgbClr val="000000"/>
                        </a:solidFill>
                        <a:effectLst/>
                        <a:latin typeface="+mn-lt"/>
                      </a:endParaRPr>
                    </a:p>
                  </a:txBody>
                  <a:tcPr marL="10947" marR="10947" marT="10947" marB="0" anchor="b"/>
                </a:tc>
                <a:extLst>
                  <a:ext uri="{0D108BD9-81ED-4DB2-BD59-A6C34878D82A}">
                    <a16:rowId xmlns:a16="http://schemas.microsoft.com/office/drawing/2014/main" val="629915640"/>
                  </a:ext>
                </a:extLst>
              </a:tr>
            </a:tbl>
          </a:graphicData>
        </a:graphic>
      </p:graphicFrame>
    </p:spTree>
    <p:extLst>
      <p:ext uri="{BB962C8B-B14F-4D97-AF65-F5344CB8AC3E}">
        <p14:creationId xmlns:p14="http://schemas.microsoft.com/office/powerpoint/2010/main" val="189620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07F2708-3D7A-4147-85B6-C5265B90804C}"/>
              </a:ext>
            </a:extLst>
          </p:cNvPr>
          <p:cNvSpPr>
            <a:spLocks noGrp="1"/>
          </p:cNvSpPr>
          <p:nvPr>
            <p:ph type="title"/>
          </p:nvPr>
        </p:nvSpPr>
        <p:spPr>
          <a:xfrm>
            <a:off x="1117600" y="1"/>
            <a:ext cx="10566400" cy="1096963"/>
          </a:xfrm>
        </p:spPr>
        <p:txBody>
          <a:bodyPr/>
          <a:lstStyle/>
          <a:p>
            <a:r>
              <a:rPr lang="en-US" dirty="0">
                <a:solidFill>
                  <a:schemeClr val="tx1"/>
                </a:solidFill>
                <a:latin typeface="+mj-lt"/>
              </a:rPr>
              <a:t>RF Basics</a:t>
            </a:r>
          </a:p>
        </p:txBody>
      </p:sp>
      <p:sp>
        <p:nvSpPr>
          <p:cNvPr id="73" name="Content Placeholder 2">
            <a:extLst>
              <a:ext uri="{FF2B5EF4-FFF2-40B4-BE49-F238E27FC236}">
                <a16:creationId xmlns:a16="http://schemas.microsoft.com/office/drawing/2014/main" id="{4B5D3FB8-D841-4D99-B487-A72323090DE3}"/>
              </a:ext>
            </a:extLst>
          </p:cNvPr>
          <p:cNvSpPr>
            <a:spLocks noGrp="1"/>
          </p:cNvSpPr>
          <p:nvPr>
            <p:ph sz="half" idx="1"/>
          </p:nvPr>
        </p:nvSpPr>
        <p:spPr>
          <a:xfrm>
            <a:off x="1119717" y="1552576"/>
            <a:ext cx="4773083" cy="4695825"/>
          </a:xfrm>
        </p:spPr>
        <p:txBody>
          <a:bodyPr/>
          <a:lstStyle/>
          <a:p>
            <a:pPr marL="0" indent="0">
              <a:buNone/>
            </a:pPr>
            <a:r>
              <a:rPr lang="en-US" sz="5400" dirty="0"/>
              <a:t>Antennas, Installations and Path Studies</a:t>
            </a:r>
          </a:p>
        </p:txBody>
      </p:sp>
      <p:pic>
        <p:nvPicPr>
          <p:cNvPr id="6146" name="Picture 2" descr="What in the world is SCADA - San Jacinto River Authority">
            <a:extLst>
              <a:ext uri="{FF2B5EF4-FFF2-40B4-BE49-F238E27FC236}">
                <a16:creationId xmlns:a16="http://schemas.microsoft.com/office/drawing/2014/main" id="{EEE4F315-1698-43AA-AC39-A6CF6B33C1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40" r="-1" b="19378"/>
          <a:stretch/>
        </p:blipFill>
        <p:spPr bwMode="auto">
          <a:xfrm>
            <a:off x="7329855" y="1944768"/>
            <a:ext cx="3414346" cy="3094251"/>
          </a:xfrm>
          <a:prstGeom prst="rect">
            <a:avLst/>
          </a:prstGeom>
          <a:solidFill>
            <a:srgbClr val="FFFFFF"/>
          </a:solidFill>
        </p:spPr>
      </p:pic>
    </p:spTree>
    <p:extLst>
      <p:ext uri="{BB962C8B-B14F-4D97-AF65-F5344CB8AC3E}">
        <p14:creationId xmlns:p14="http://schemas.microsoft.com/office/powerpoint/2010/main" val="130706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1763713" y="1626578"/>
            <a:ext cx="8153400" cy="375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a:spcBef>
                <a:spcPct val="50000"/>
              </a:spcBef>
              <a:buNone/>
            </a:pPr>
            <a:r>
              <a:rPr lang="en-US" altLang="en-US" sz="1800" dirty="0">
                <a:solidFill>
                  <a:schemeClr val="tx1"/>
                </a:solidFill>
                <a:latin typeface="Arial" panose="020B0604020202020204" pitchFamily="34" charset="0"/>
              </a:rPr>
              <a:t>An antenna is a device that is made to efficiently radiate and receive radiated electromagnetic waves.</a:t>
            </a:r>
          </a:p>
          <a:p>
            <a:pPr eaLnBrk="1" hangingPunct="1">
              <a:spcBef>
                <a:spcPct val="50000"/>
              </a:spcBef>
              <a:buNone/>
            </a:pPr>
            <a:r>
              <a:rPr lang="en-US" altLang="en-US" sz="1800" dirty="0">
                <a:solidFill>
                  <a:schemeClr val="tx1"/>
                </a:solidFill>
                <a:latin typeface="Arial" panose="020B0604020202020204" pitchFamily="34" charset="0"/>
              </a:rPr>
              <a:t>Provides a load for the power amplifier within the radio. (similar to your speakers at home)</a:t>
            </a:r>
          </a:p>
          <a:p>
            <a:pPr eaLnBrk="1" hangingPunct="1">
              <a:spcBef>
                <a:spcPct val="50000"/>
              </a:spcBef>
              <a:buNone/>
            </a:pPr>
            <a:r>
              <a:rPr lang="en-US" altLang="en-US" sz="1800" dirty="0">
                <a:solidFill>
                  <a:schemeClr val="tx1"/>
                </a:solidFill>
                <a:latin typeface="Arial" panose="020B0604020202020204" pitchFamily="34" charset="0"/>
              </a:rPr>
              <a:t>There are several important antenna characteristics that should be considered when choosing an antenna for your application as follows:</a:t>
            </a:r>
          </a:p>
          <a:p>
            <a:pPr lvl="1" eaLnBrk="1" hangingPunct="1">
              <a:spcBef>
                <a:spcPct val="50000"/>
              </a:spcBef>
            </a:pPr>
            <a:r>
              <a:rPr lang="en-US" altLang="en-US" dirty="0">
                <a:solidFill>
                  <a:schemeClr val="tx1"/>
                </a:solidFill>
                <a:latin typeface="Arial" panose="020B0604020202020204" pitchFamily="34" charset="0"/>
              </a:rPr>
              <a:t>Antenna radiation patterns / Antenna type</a:t>
            </a:r>
          </a:p>
          <a:p>
            <a:pPr lvl="1" eaLnBrk="1" hangingPunct="1">
              <a:spcBef>
                <a:spcPct val="50000"/>
              </a:spcBef>
            </a:pPr>
            <a:r>
              <a:rPr lang="en-US" altLang="en-US" dirty="0">
                <a:solidFill>
                  <a:schemeClr val="tx1"/>
                </a:solidFill>
                <a:latin typeface="Arial" panose="020B0604020202020204" pitchFamily="34" charset="0"/>
              </a:rPr>
              <a:t>Power gain</a:t>
            </a:r>
          </a:p>
          <a:p>
            <a:pPr lvl="1" eaLnBrk="1" hangingPunct="1">
              <a:spcBef>
                <a:spcPct val="50000"/>
              </a:spcBef>
            </a:pPr>
            <a:r>
              <a:rPr lang="en-US" altLang="en-US" dirty="0">
                <a:solidFill>
                  <a:schemeClr val="tx1"/>
                </a:solidFill>
                <a:latin typeface="Arial" panose="020B0604020202020204" pitchFamily="34" charset="0"/>
              </a:rPr>
              <a:t>Directivity</a:t>
            </a:r>
          </a:p>
          <a:p>
            <a:pPr lvl="1" eaLnBrk="1" hangingPunct="1">
              <a:spcBef>
                <a:spcPct val="50000"/>
              </a:spcBef>
            </a:pPr>
            <a:r>
              <a:rPr lang="en-US" altLang="en-US" dirty="0">
                <a:solidFill>
                  <a:schemeClr val="tx1"/>
                </a:solidFill>
                <a:latin typeface="Arial" panose="020B0604020202020204" pitchFamily="34" charset="0"/>
              </a:rPr>
              <a:t>Polarization</a:t>
            </a:r>
          </a:p>
        </p:txBody>
      </p:sp>
      <p:sp>
        <p:nvSpPr>
          <p:cNvPr id="22532" name="Rectangle 2"/>
          <p:cNvSpPr>
            <a:spLocks noChangeArrowheads="1"/>
          </p:cNvSpPr>
          <p:nvPr/>
        </p:nvSpPr>
        <p:spPr bwMode="auto">
          <a:xfrm>
            <a:off x="1763713" y="436564"/>
            <a:ext cx="3033203"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Antenna Basics</a:t>
            </a:r>
          </a:p>
        </p:txBody>
      </p:sp>
    </p:spTree>
    <p:extLst>
      <p:ext uri="{BB962C8B-B14F-4D97-AF65-F5344CB8AC3E}">
        <p14:creationId xmlns:p14="http://schemas.microsoft.com/office/powerpoint/2010/main" val="66998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04975" y="398464"/>
            <a:ext cx="3137782"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Antenna Types  </a:t>
            </a:r>
          </a:p>
        </p:txBody>
      </p:sp>
      <p:sp>
        <p:nvSpPr>
          <p:cNvPr id="24579" name="Rectangle 3"/>
          <p:cNvSpPr>
            <a:spLocks noChangeArrowheads="1"/>
          </p:cNvSpPr>
          <p:nvPr/>
        </p:nvSpPr>
        <p:spPr bwMode="auto">
          <a:xfrm>
            <a:off x="2286000" y="1600201"/>
            <a:ext cx="7099300" cy="108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dirty="0">
                <a:solidFill>
                  <a:schemeClr val="tx1"/>
                </a:solidFill>
                <a:latin typeface="Arial" panose="020B0604020202020204" pitchFamily="34" charset="0"/>
              </a:rPr>
              <a:t>There are many different types of antennas but primarily the most common in wireless applications are Omni and Yagi antennas</a:t>
            </a:r>
          </a:p>
        </p:txBody>
      </p:sp>
      <p:pic>
        <p:nvPicPr>
          <p:cNvPr id="24580" name="Picture 4" descr="Omni Anten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0300" y="3086100"/>
            <a:ext cx="1143000" cy="28702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descr="Yagi Antenn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3700" y="3703638"/>
            <a:ext cx="34290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74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09800" y="1447800"/>
            <a:ext cx="6756400" cy="277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Yagi antennas consist of an array of independent antenna elements to focus the radiated power in one general direction, with only one of the elements driven to transmit electromagnetic waves. </a:t>
            </a:r>
            <a:br>
              <a:rPr lang="en-US" altLang="en-US">
                <a:solidFill>
                  <a:schemeClr val="tx1"/>
                </a:solidFill>
                <a:latin typeface="Arial" panose="020B0604020202020204" pitchFamily="34" charset="0"/>
              </a:rPr>
            </a:br>
            <a:br>
              <a:rPr lang="en-US" altLang="en-US">
                <a:solidFill>
                  <a:schemeClr val="tx1"/>
                </a:solidFill>
                <a:latin typeface="Arial" panose="020B0604020202020204" pitchFamily="34" charset="0"/>
              </a:rPr>
            </a:br>
            <a:r>
              <a:rPr lang="en-US" altLang="en-US">
                <a:solidFill>
                  <a:schemeClr val="tx1"/>
                </a:solidFill>
                <a:latin typeface="Arial" panose="020B0604020202020204" pitchFamily="34" charset="0"/>
              </a:rPr>
              <a:t>The number of elements (specifically, the</a:t>
            </a:r>
          </a:p>
          <a:p>
            <a:pPr eaLnBrk="1" hangingPunct="1">
              <a:spcBef>
                <a:spcPct val="0"/>
              </a:spcBef>
              <a:buFontTx/>
              <a:buNone/>
            </a:pPr>
            <a:r>
              <a:rPr lang="en-US" altLang="en-US">
                <a:solidFill>
                  <a:schemeClr val="tx1"/>
                </a:solidFill>
                <a:latin typeface="Arial" panose="020B0604020202020204" pitchFamily="34" charset="0"/>
              </a:rPr>
              <a:t>number of director elements) determines the gain and directivity. </a:t>
            </a:r>
          </a:p>
        </p:txBody>
      </p:sp>
      <p:sp>
        <p:nvSpPr>
          <p:cNvPr id="28675" name="Text Box 3"/>
          <p:cNvSpPr txBox="1">
            <a:spLocks noChangeArrowheads="1"/>
          </p:cNvSpPr>
          <p:nvPr/>
        </p:nvSpPr>
        <p:spPr bwMode="auto">
          <a:xfrm>
            <a:off x="1893888" y="381001"/>
            <a:ext cx="3024995"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Yagi Antennas  </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92513" y="3913188"/>
            <a:ext cx="34290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51738" y="3684588"/>
            <a:ext cx="24765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58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30376" y="396876"/>
            <a:ext cx="3100336"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Omni Antennas </a:t>
            </a:r>
          </a:p>
        </p:txBody>
      </p:sp>
      <p:sp>
        <p:nvSpPr>
          <p:cNvPr id="26627" name="Rectangle 3"/>
          <p:cNvSpPr>
            <a:spLocks noChangeArrowheads="1"/>
          </p:cNvSpPr>
          <p:nvPr/>
        </p:nvSpPr>
        <p:spPr bwMode="auto">
          <a:xfrm>
            <a:off x="2209800" y="1371601"/>
            <a:ext cx="7797800" cy="108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Omni antennas have a generalized radiation pattern. Its power is equally split through 360 degrees around the antenna. </a:t>
            </a:r>
          </a:p>
          <a:p>
            <a:pPr eaLnBrk="1" hangingPunct="1">
              <a:spcBef>
                <a:spcPct val="0"/>
              </a:spcBef>
              <a:buFontTx/>
              <a:buNone/>
            </a:pPr>
            <a:endParaRPr lang="en-US" altLang="en-US">
              <a:solidFill>
                <a:schemeClr val="tx1"/>
              </a:solidFill>
              <a:latin typeface="Arial" panose="020B0604020202020204" pitchFamily="34" charset="0"/>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1" y="2667001"/>
            <a:ext cx="3298825"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descr="Omni Antenn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2895600"/>
            <a:ext cx="1143000" cy="28702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2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61ED-C721-4CF8-91C8-D5EE1608204A}"/>
              </a:ext>
            </a:extLst>
          </p:cNvPr>
          <p:cNvSpPr>
            <a:spLocks noGrp="1"/>
          </p:cNvSpPr>
          <p:nvPr>
            <p:ph type="title"/>
          </p:nvPr>
        </p:nvSpPr>
        <p:spPr/>
        <p:txBody>
          <a:bodyPr/>
          <a:lstStyle/>
          <a:p>
            <a:r>
              <a:rPr lang="en-US" dirty="0">
                <a:solidFill>
                  <a:srgbClr val="000000"/>
                </a:solidFill>
                <a:latin typeface="Arial" panose="020B0604020202020204" pitchFamily="34" charset="0"/>
              </a:rPr>
              <a:t>Eastern Region Sales Director</a:t>
            </a:r>
            <a:endParaRPr lang="en-US" dirty="0"/>
          </a:p>
        </p:txBody>
      </p:sp>
      <p:graphicFrame>
        <p:nvGraphicFramePr>
          <p:cNvPr id="8" name="Content Placeholder 7">
            <a:extLst>
              <a:ext uri="{FF2B5EF4-FFF2-40B4-BE49-F238E27FC236}">
                <a16:creationId xmlns:a16="http://schemas.microsoft.com/office/drawing/2014/main" id="{35835192-BE16-4129-B189-8F534CDE6328}"/>
              </a:ext>
            </a:extLst>
          </p:cNvPr>
          <p:cNvGraphicFramePr>
            <a:graphicFrameLocks noGrp="1"/>
          </p:cNvGraphicFramePr>
          <p:nvPr>
            <p:ph idx="1"/>
          </p:nvPr>
        </p:nvGraphicFramePr>
        <p:xfrm>
          <a:off x="559351" y="1217931"/>
          <a:ext cx="3658085" cy="464820"/>
        </p:xfrm>
        <a:graphic>
          <a:graphicData uri="http://schemas.openxmlformats.org/drawingml/2006/table">
            <a:tbl>
              <a:tblPr/>
              <a:tblGrid>
                <a:gridCol w="3658085">
                  <a:extLst>
                    <a:ext uri="{9D8B030D-6E8A-4147-A177-3AD203B41FA5}">
                      <a16:colId xmlns:a16="http://schemas.microsoft.com/office/drawing/2014/main" val="4210906111"/>
                    </a:ext>
                  </a:extLst>
                </a:gridCol>
              </a:tblGrid>
              <a:tr h="0">
                <a:tc>
                  <a:txBody>
                    <a:bodyPr/>
                    <a:lstStyle/>
                    <a:p>
                      <a:pPr algn="l"/>
                      <a:endParaRPr lang="en-US" b="1" dirty="0">
                        <a:solidFill>
                          <a:srgbClr val="000000"/>
                        </a:solidFill>
                        <a:effectLst/>
                        <a:latin typeface="Arial" panose="020B0604020202020204" pitchFamily="34" charset="0"/>
                      </a:endParaRPr>
                    </a:p>
                  </a:txBody>
                  <a:tcPr marL="190500" marR="95250" marT="95250" marB="95250">
                    <a:lnL>
                      <a:noFill/>
                    </a:lnL>
                    <a:lnR>
                      <a:noFill/>
                    </a:lnR>
                    <a:lnT>
                      <a:noFill/>
                    </a:lnT>
                    <a:lnB>
                      <a:noFill/>
                    </a:lnB>
                  </a:tcPr>
                </a:tc>
                <a:extLst>
                  <a:ext uri="{0D108BD9-81ED-4DB2-BD59-A6C34878D82A}">
                    <a16:rowId xmlns:a16="http://schemas.microsoft.com/office/drawing/2014/main" val="4257421511"/>
                  </a:ext>
                </a:extLst>
              </a:tr>
            </a:tbl>
          </a:graphicData>
        </a:graphic>
      </p:graphicFrame>
      <p:graphicFrame>
        <p:nvGraphicFramePr>
          <p:cNvPr id="9" name="Table 8">
            <a:extLst>
              <a:ext uri="{FF2B5EF4-FFF2-40B4-BE49-F238E27FC236}">
                <a16:creationId xmlns:a16="http://schemas.microsoft.com/office/drawing/2014/main" id="{D1039A5C-3592-4CBF-B4D5-AFC04E37B866}"/>
              </a:ext>
            </a:extLst>
          </p:cNvPr>
          <p:cNvGraphicFramePr>
            <a:graphicFrameLocks noGrp="1"/>
          </p:cNvGraphicFramePr>
          <p:nvPr/>
        </p:nvGraphicFramePr>
        <p:xfrm>
          <a:off x="489012" y="1682751"/>
          <a:ext cx="10564812" cy="464820"/>
        </p:xfrm>
        <a:graphic>
          <a:graphicData uri="http://schemas.openxmlformats.org/drawingml/2006/table">
            <a:tbl>
              <a:tblPr/>
              <a:tblGrid>
                <a:gridCol w="10564812">
                  <a:extLst>
                    <a:ext uri="{9D8B030D-6E8A-4147-A177-3AD203B41FA5}">
                      <a16:colId xmlns:a16="http://schemas.microsoft.com/office/drawing/2014/main" val="3583801405"/>
                    </a:ext>
                  </a:extLst>
                </a:gridCol>
              </a:tblGrid>
              <a:tr h="0">
                <a:tc>
                  <a:txBody>
                    <a:bodyPr/>
                    <a:lstStyle/>
                    <a:p>
                      <a:pPr algn="l"/>
                      <a:r>
                        <a:rPr lang="en-US" dirty="0">
                          <a:solidFill>
                            <a:srgbClr val="333333"/>
                          </a:solidFill>
                          <a:effectLst/>
                          <a:latin typeface="Arial" panose="020B0604020202020204" pitchFamily="34" charset="0"/>
                        </a:rPr>
                        <a:t> Matthew Selby joined ELPRO on April 6</a:t>
                      </a:r>
                      <a:r>
                        <a:rPr lang="en-US" baseline="30000" dirty="0">
                          <a:solidFill>
                            <a:srgbClr val="333333"/>
                          </a:solidFill>
                          <a:effectLst/>
                          <a:latin typeface="Arial" panose="020B0604020202020204" pitchFamily="34" charset="0"/>
                        </a:rPr>
                        <a:t>th</a:t>
                      </a:r>
                      <a:r>
                        <a:rPr lang="en-US" dirty="0">
                          <a:solidFill>
                            <a:srgbClr val="333333"/>
                          </a:solidFill>
                          <a:effectLst/>
                          <a:latin typeface="Arial" panose="020B0604020202020204" pitchFamily="34" charset="0"/>
                        </a:rPr>
                        <a:t> as our Eastern Region Sales Director</a:t>
                      </a:r>
                      <a:endParaRPr lang="en-US" dirty="0">
                        <a:solidFill>
                          <a:srgbClr val="333333"/>
                        </a:solidFill>
                        <a:effectLst/>
                        <a:latin typeface="Times New Roman" panose="02020603050405020304" pitchFamily="18" charset="0"/>
                      </a:endParaRPr>
                    </a:p>
                  </a:txBody>
                  <a:tcPr marL="190500" marR="95250" marT="95250" marB="95250">
                    <a:lnL>
                      <a:noFill/>
                    </a:lnL>
                    <a:lnR>
                      <a:noFill/>
                    </a:lnR>
                    <a:lnT>
                      <a:noFill/>
                    </a:lnT>
                    <a:lnB>
                      <a:noFill/>
                    </a:lnB>
                  </a:tcPr>
                </a:tc>
                <a:extLst>
                  <a:ext uri="{0D108BD9-81ED-4DB2-BD59-A6C34878D82A}">
                    <a16:rowId xmlns:a16="http://schemas.microsoft.com/office/drawing/2014/main" val="1087279628"/>
                  </a:ext>
                </a:extLst>
              </a:tr>
            </a:tbl>
          </a:graphicData>
        </a:graphic>
      </p:graphicFrame>
      <p:sp>
        <p:nvSpPr>
          <p:cNvPr id="10" name="Rectangle 9">
            <a:extLst>
              <a:ext uri="{FF2B5EF4-FFF2-40B4-BE49-F238E27FC236}">
                <a16:creationId xmlns:a16="http://schemas.microsoft.com/office/drawing/2014/main" id="{00FBA81E-0199-4317-950F-0A3093B7A8C5}"/>
              </a:ext>
            </a:extLst>
          </p:cNvPr>
          <p:cNvSpPr/>
          <p:nvPr/>
        </p:nvSpPr>
        <p:spPr>
          <a:xfrm>
            <a:off x="638629" y="2287586"/>
            <a:ext cx="8869265" cy="3500510"/>
          </a:xfrm>
          <a:prstGeom prst="rect">
            <a:avLst/>
          </a:prstGeom>
        </p:spPr>
        <p:txBody>
          <a:bodyPr wrap="square">
            <a:spAutoFit/>
          </a:bodyPr>
          <a:lstStyle/>
          <a:p>
            <a:r>
              <a:rPr lang="en-US" sz="1400" dirty="0">
                <a:solidFill>
                  <a:srgbClr val="333333"/>
                </a:solidFill>
                <a:latin typeface="Arial" panose="020B0604020202020204" pitchFamily="34" charset="0"/>
              </a:rPr>
              <a:t>Matthew comes to us from </a:t>
            </a:r>
            <a:r>
              <a:rPr lang="en-US" sz="1400" dirty="0" err="1">
                <a:solidFill>
                  <a:srgbClr val="333333"/>
                </a:solidFill>
                <a:latin typeface="Arial" panose="020B0604020202020204" pitchFamily="34" charset="0"/>
              </a:rPr>
              <a:t>FreeWave</a:t>
            </a:r>
            <a:r>
              <a:rPr lang="en-US" sz="1400" dirty="0">
                <a:solidFill>
                  <a:srgbClr val="333333"/>
                </a:solidFill>
                <a:latin typeface="Arial" panose="020B0604020202020204" pitchFamily="34" charset="0"/>
              </a:rPr>
              <a:t> Technologies where he has spent the last three years developing and growing a territory three-fold with success in the Oil &amp; Gas, Water/Wastewater and Utilities markets.  </a:t>
            </a:r>
            <a:endParaRPr lang="en-US" sz="1400" dirty="0">
              <a:solidFill>
                <a:srgbClr val="333333"/>
              </a:solidFill>
              <a:latin typeface="Times New Roman" panose="02020603050405020304" pitchFamily="18" charset="0"/>
            </a:endParaRPr>
          </a:p>
          <a:p>
            <a:endParaRPr lang="en-US" sz="1400" dirty="0">
              <a:solidFill>
                <a:srgbClr val="333333"/>
              </a:solidFill>
              <a:latin typeface="Times New Roman" panose="02020603050405020304" pitchFamily="18" charset="0"/>
            </a:endParaRPr>
          </a:p>
          <a:p>
            <a:r>
              <a:rPr lang="en-US" sz="1400" dirty="0">
                <a:solidFill>
                  <a:srgbClr val="333333"/>
                </a:solidFill>
                <a:latin typeface="Arial" panose="020B0604020202020204" pitchFamily="34" charset="0"/>
              </a:rPr>
              <a:t>Matthew has over 15 years of proven sales experience in the wireless sector where he has engineered, maintained and serviced various solutions in both the licensed and unlicensed spectrum's allowing him to form the trust and reputation our customers demand and deserve. </a:t>
            </a:r>
            <a:endParaRPr lang="en-US" sz="1400" dirty="0">
              <a:solidFill>
                <a:srgbClr val="333333"/>
              </a:solidFill>
              <a:latin typeface="Times New Roman" panose="02020603050405020304" pitchFamily="18" charset="0"/>
            </a:endParaRPr>
          </a:p>
          <a:p>
            <a:endParaRPr lang="en-US" sz="1400" dirty="0">
              <a:solidFill>
                <a:srgbClr val="333333"/>
              </a:solidFill>
              <a:latin typeface="Times New Roman" panose="02020603050405020304" pitchFamily="18" charset="0"/>
            </a:endParaRPr>
          </a:p>
          <a:p>
            <a:r>
              <a:rPr lang="en-US" sz="1400" dirty="0">
                <a:solidFill>
                  <a:srgbClr val="333333"/>
                </a:solidFill>
                <a:latin typeface="Arial" panose="020B0604020202020204" pitchFamily="34" charset="0"/>
              </a:rPr>
              <a:t>Matthew is a former U.S. Marine Corps veteran who served in Operation Desert Shield and Desert Storm in Saudi Arabia and Operation Restore Hope in Somalia. </a:t>
            </a:r>
            <a:endParaRPr lang="en-US" sz="1400" dirty="0">
              <a:solidFill>
                <a:srgbClr val="333333"/>
              </a:solidFill>
              <a:latin typeface="Times New Roman" panose="02020603050405020304" pitchFamily="18" charset="0"/>
            </a:endParaRPr>
          </a:p>
          <a:p>
            <a:endParaRPr lang="en-US" sz="1400" dirty="0">
              <a:solidFill>
                <a:srgbClr val="333333"/>
              </a:solidFill>
              <a:latin typeface="Times New Roman" panose="02020603050405020304" pitchFamily="18" charset="0"/>
            </a:endParaRPr>
          </a:p>
          <a:p>
            <a:r>
              <a:rPr lang="en-US" sz="1400" dirty="0">
                <a:solidFill>
                  <a:srgbClr val="333333"/>
                </a:solidFill>
                <a:latin typeface="Arial" panose="020B0604020202020204" pitchFamily="34" charset="0"/>
              </a:rPr>
              <a:t>Matthew resides in Tampa Bay, FL and will be contactable via,</a:t>
            </a:r>
            <a:endParaRPr lang="en-US" sz="1400" dirty="0">
              <a:solidFill>
                <a:srgbClr val="333333"/>
              </a:solidFill>
              <a:latin typeface="Times New Roman" panose="02020603050405020304" pitchFamily="18" charset="0"/>
            </a:endParaRPr>
          </a:p>
          <a:p>
            <a:r>
              <a:rPr lang="en-US" sz="1400" dirty="0">
                <a:solidFill>
                  <a:srgbClr val="333333"/>
                </a:solidFill>
                <a:latin typeface="Arial" panose="020B0604020202020204" pitchFamily="34" charset="0"/>
              </a:rPr>
              <a:t>Email - </a:t>
            </a:r>
            <a:r>
              <a:rPr lang="en-US" sz="1400" u="sng" dirty="0">
                <a:solidFill>
                  <a:srgbClr val="0078C1"/>
                </a:solidFill>
                <a:latin typeface="Arial" panose="020B0604020202020204" pitchFamily="34" charset="0"/>
                <a:hlinkClick r:id="rId2"/>
              </a:rPr>
              <a:t>matthew.selby@elpro.com.au</a:t>
            </a:r>
            <a:endParaRPr lang="en-US" sz="1400" dirty="0">
              <a:solidFill>
                <a:srgbClr val="333333"/>
              </a:solidFill>
              <a:latin typeface="Times New Roman" panose="02020603050405020304" pitchFamily="18" charset="0"/>
            </a:endParaRPr>
          </a:p>
          <a:p>
            <a:r>
              <a:rPr lang="en-US" sz="1400" dirty="0">
                <a:solidFill>
                  <a:srgbClr val="333333"/>
                </a:solidFill>
                <a:latin typeface="Arial" panose="020B0604020202020204" pitchFamily="34" charset="0"/>
              </a:rPr>
              <a:t>Cell - 410 937 4009</a:t>
            </a:r>
            <a:endParaRPr lang="en-US" sz="1400" b="0" i="0" dirty="0">
              <a:solidFill>
                <a:srgbClr val="333333"/>
              </a:solidFill>
              <a:effectLst/>
              <a:latin typeface="Times New Roman" panose="02020603050405020304" pitchFamily="18" charset="0"/>
            </a:endParaRPr>
          </a:p>
        </p:txBody>
      </p:sp>
      <p:pic>
        <p:nvPicPr>
          <p:cNvPr id="3075" name="Picture 3">
            <a:extLst>
              <a:ext uri="{FF2B5EF4-FFF2-40B4-BE49-F238E27FC236}">
                <a16:creationId xmlns:a16="http://schemas.microsoft.com/office/drawing/2014/main" id="{E8E48C0B-A202-4CC0-AB47-F74A2F25C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794" y="2389507"/>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23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963739" y="360364"/>
            <a:ext cx="2803973"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Antenna Gain </a:t>
            </a:r>
          </a:p>
        </p:txBody>
      </p:sp>
      <p:sp>
        <p:nvSpPr>
          <p:cNvPr id="43011" name="Rectangle 3"/>
          <p:cNvSpPr>
            <a:spLocks noChangeArrowheads="1"/>
          </p:cNvSpPr>
          <p:nvPr/>
        </p:nvSpPr>
        <p:spPr bwMode="auto">
          <a:xfrm>
            <a:off x="2209800" y="1600201"/>
            <a:ext cx="6934200" cy="142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a:solidFill>
                  <a:schemeClr val="tx1"/>
                </a:solidFill>
                <a:latin typeface="Arial" panose="020B0604020202020204" pitchFamily="34" charset="0"/>
              </a:rPr>
              <a:t>The power gain of an antenna is a ratio of the power input to the antenna to the power output from the antenna. This gain is most often referred to with the units of dBi, which is</a:t>
            </a:r>
          </a:p>
          <a:p>
            <a:pPr eaLnBrk="1" hangingPunct="1">
              <a:spcBef>
                <a:spcPct val="0"/>
              </a:spcBef>
              <a:buFontTx/>
              <a:buNone/>
            </a:pPr>
            <a:r>
              <a:rPr lang="en-US" altLang="en-US">
                <a:solidFill>
                  <a:schemeClr val="tx1"/>
                </a:solidFill>
                <a:latin typeface="Arial" panose="020B0604020202020204" pitchFamily="34" charset="0"/>
              </a:rPr>
              <a:t>logarithmic gain.</a:t>
            </a:r>
          </a:p>
        </p:txBody>
      </p:sp>
      <p:pic>
        <p:nvPicPr>
          <p:cNvPr id="4301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3048000"/>
            <a:ext cx="3786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Rectangle 5"/>
          <p:cNvSpPr>
            <a:spLocks noChangeArrowheads="1"/>
          </p:cNvSpPr>
          <p:nvPr/>
        </p:nvSpPr>
        <p:spPr bwMode="auto">
          <a:xfrm>
            <a:off x="2298700" y="4475164"/>
            <a:ext cx="7048500" cy="209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dirty="0">
                <a:solidFill>
                  <a:schemeClr val="tx1"/>
                </a:solidFill>
                <a:latin typeface="Arial" panose="020B0604020202020204" pitchFamily="34" charset="0"/>
              </a:rPr>
              <a:t>Antenna gain and transmit power can be traded off. For example, doubling one antenna gain has the same effect as doubling the transmitter power. Doubling both antenna gains has the same effect as quadrupling the transmit power.</a:t>
            </a:r>
          </a:p>
          <a:p>
            <a:pPr eaLnBrk="1" hangingPunct="1">
              <a:spcBef>
                <a:spcPct val="0"/>
              </a:spcBef>
              <a:buFontTx/>
              <a:buNone/>
            </a:pPr>
            <a:endParaRPr lang="en-US" altLang="en-US" dirty="0">
              <a:solidFill>
                <a:schemeClr val="tx1"/>
              </a:solidFill>
              <a:latin typeface="Arial" panose="020B0604020202020204" pitchFamily="34" charset="0"/>
            </a:endParaRPr>
          </a:p>
          <a:p>
            <a:pPr eaLnBrk="1" hangingPunct="1">
              <a:spcBef>
                <a:spcPct val="0"/>
              </a:spcBef>
              <a:buFontTx/>
              <a:buNone/>
            </a:pPr>
            <a:r>
              <a:rPr lang="en-US" altLang="en-US" dirty="0">
                <a:solidFill>
                  <a:schemeClr val="tx1"/>
                </a:solidFill>
                <a:latin typeface="Arial" panose="020B0604020202020204" pitchFamily="34" charset="0"/>
              </a:rPr>
              <a:t>High gain = greater distance = larger antenna</a:t>
            </a:r>
          </a:p>
        </p:txBody>
      </p:sp>
    </p:spTree>
    <p:extLst>
      <p:ext uri="{BB962C8B-B14F-4D97-AF65-F5344CB8AC3E}">
        <p14:creationId xmlns:p14="http://schemas.microsoft.com/office/powerpoint/2010/main" val="56058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1117600" y="621507"/>
            <a:ext cx="10566400" cy="5032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solidFill>
                  <a:schemeClr val="tx1"/>
                </a:solidFill>
                <a:latin typeface="+mj-lt"/>
              </a:rPr>
              <a:t>Directional</a:t>
            </a:r>
          </a:p>
        </p:txBody>
      </p:sp>
      <p:sp>
        <p:nvSpPr>
          <p:cNvPr id="1452035" name="Text Box 3"/>
          <p:cNvSpPr txBox="1">
            <a:spLocks noChangeArrowheads="1"/>
          </p:cNvSpPr>
          <p:nvPr/>
        </p:nvSpPr>
        <p:spPr bwMode="auto">
          <a:xfrm>
            <a:off x="2009776" y="4344567"/>
            <a:ext cx="3851275" cy="1917961"/>
          </a:xfrm>
          <a:prstGeom prst="rect">
            <a:avLst/>
          </a:prstGeom>
          <a:noFill/>
          <a:ln w="9525">
            <a:noFill/>
            <a:miter lim="800000"/>
            <a:headEnd/>
            <a:tailEnd/>
          </a:ln>
        </p:spPr>
        <p:txBody>
          <a:bodyPr>
            <a:spAutoFit/>
          </a:bodyPr>
          <a:lstStyle/>
          <a:p>
            <a:pPr eaLnBrk="0" hangingPunct="0">
              <a:spcBef>
                <a:spcPct val="50000"/>
              </a:spcBef>
              <a:buClr>
                <a:schemeClr val="tx1"/>
              </a:buClr>
            </a:pPr>
            <a:r>
              <a:rPr lang="en-US">
                <a:cs typeface="Arial" pitchFamily="34" charset="0"/>
              </a:rPr>
              <a:t>Typical Antenna Gains</a:t>
            </a:r>
          </a:p>
          <a:p>
            <a:pPr eaLnBrk="0" hangingPunct="0">
              <a:spcBef>
                <a:spcPct val="50000"/>
              </a:spcBef>
              <a:buClr>
                <a:schemeClr val="tx1"/>
              </a:buClr>
            </a:pPr>
            <a:r>
              <a:rPr lang="en-US">
                <a:cs typeface="Arial" pitchFamily="34" charset="0"/>
              </a:rPr>
              <a:t>16 Element		15dBd</a:t>
            </a:r>
          </a:p>
          <a:p>
            <a:pPr eaLnBrk="0" hangingPunct="0">
              <a:spcBef>
                <a:spcPct val="50000"/>
              </a:spcBef>
              <a:buClr>
                <a:schemeClr val="tx1"/>
              </a:buClr>
            </a:pPr>
            <a:r>
              <a:rPr lang="en-US">
                <a:cs typeface="Arial" pitchFamily="34" charset="0"/>
              </a:rPr>
              <a:t>9 Element		12dBd </a:t>
            </a:r>
          </a:p>
          <a:p>
            <a:pPr eaLnBrk="0" hangingPunct="0">
              <a:spcBef>
                <a:spcPct val="50000"/>
              </a:spcBef>
              <a:buClr>
                <a:schemeClr val="tx1"/>
              </a:buClr>
            </a:pPr>
            <a:r>
              <a:rPr lang="en-US">
                <a:cs typeface="Arial" pitchFamily="34" charset="0"/>
              </a:rPr>
              <a:t>6 Element		9dBd </a:t>
            </a:r>
          </a:p>
          <a:p>
            <a:pPr eaLnBrk="0" hangingPunct="0">
              <a:spcBef>
                <a:spcPct val="50000"/>
              </a:spcBef>
              <a:buClr>
                <a:schemeClr val="tx1"/>
              </a:buClr>
            </a:pPr>
            <a:r>
              <a:rPr lang="en-US">
                <a:cs typeface="Arial" pitchFamily="34" charset="0"/>
              </a:rPr>
              <a:t>3 Element		6dBd</a:t>
            </a:r>
          </a:p>
        </p:txBody>
      </p:sp>
      <p:sp>
        <p:nvSpPr>
          <p:cNvPr id="5125" name="Rectangle 4"/>
          <p:cNvSpPr>
            <a:spLocks noChangeArrowheads="1"/>
          </p:cNvSpPr>
          <p:nvPr/>
        </p:nvSpPr>
        <p:spPr bwMode="auto">
          <a:xfrm>
            <a:off x="2351088" y="1614639"/>
            <a:ext cx="7345362" cy="662233"/>
          </a:xfrm>
          <a:prstGeom prst="rect">
            <a:avLst/>
          </a:prstGeom>
          <a:noFill/>
          <a:ln w="9525">
            <a:noFill/>
            <a:miter lim="800000"/>
            <a:headEnd/>
            <a:tailEnd/>
          </a:ln>
        </p:spPr>
        <p:txBody>
          <a:bodyPr>
            <a:spAutoFit/>
          </a:bodyPr>
          <a:lstStyle/>
          <a:p>
            <a:pPr marL="457200" indent="-457200">
              <a:buClr>
                <a:srgbClr val="004B8D"/>
              </a:buClr>
              <a:buFont typeface="Wingdings" pitchFamily="2" charset="2"/>
              <a:buChar char="Ø"/>
            </a:pPr>
            <a:r>
              <a:rPr lang="en-US" dirty="0">
                <a:cs typeface="Arial" pitchFamily="34" charset="0"/>
              </a:rPr>
              <a:t>Direct almost all power in one direction</a:t>
            </a:r>
          </a:p>
          <a:p>
            <a:pPr marL="457200" indent="-457200">
              <a:buClr>
                <a:srgbClr val="004B8D"/>
              </a:buClr>
              <a:buFont typeface="Wingdings" pitchFamily="2" charset="2"/>
              <a:buChar char="Ø"/>
            </a:pPr>
            <a:r>
              <a:rPr lang="en-US" dirty="0">
                <a:cs typeface="Arial" pitchFamily="34" charset="0"/>
              </a:rPr>
              <a:t>Higher gain antennas direct power into a tighter beam</a:t>
            </a:r>
          </a:p>
        </p:txBody>
      </p:sp>
      <p:grpSp>
        <p:nvGrpSpPr>
          <p:cNvPr id="5126" name="Group 5"/>
          <p:cNvGrpSpPr>
            <a:grpSpLocks/>
          </p:cNvGrpSpPr>
          <p:nvPr/>
        </p:nvGrpSpPr>
        <p:grpSpPr bwMode="auto">
          <a:xfrm>
            <a:off x="1724026" y="2523704"/>
            <a:ext cx="4391025" cy="1658938"/>
            <a:chOff x="96" y="1208"/>
            <a:chExt cx="2766" cy="1045"/>
          </a:xfrm>
        </p:grpSpPr>
        <p:graphicFrame>
          <p:nvGraphicFramePr>
            <p:cNvPr id="5122" name="Object 2"/>
            <p:cNvGraphicFramePr>
              <a:graphicFrameLocks noChangeAspect="1"/>
            </p:cNvGraphicFramePr>
            <p:nvPr/>
          </p:nvGraphicFramePr>
          <p:xfrm>
            <a:off x="448" y="1208"/>
            <a:ext cx="2056" cy="656"/>
          </p:xfrm>
          <a:graphic>
            <a:graphicData uri="http://schemas.openxmlformats.org/presentationml/2006/ole">
              <mc:AlternateContent xmlns:mc="http://schemas.openxmlformats.org/markup-compatibility/2006">
                <mc:Choice xmlns:v="urn:schemas-microsoft-com:vml" Requires="v">
                  <p:oleObj spid="_x0000_s1043" name="Image" r:id="rId5" imgW="3263492" imgH="1041270" progId="">
                    <p:embed/>
                  </p:oleObj>
                </mc:Choice>
                <mc:Fallback>
                  <p:oleObj name="Image" r:id="rId5" imgW="3263492" imgH="1041270" progId="">
                    <p:embed/>
                    <p:pic>
                      <p:nvPicPr>
                        <p:cNvPr id="512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 y="1208"/>
                          <a:ext cx="2056"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 Box 7"/>
            <p:cNvSpPr txBox="1">
              <a:spLocks noChangeArrowheads="1"/>
            </p:cNvSpPr>
            <p:nvPr/>
          </p:nvSpPr>
          <p:spPr bwMode="auto">
            <a:xfrm>
              <a:off x="1194" y="1950"/>
              <a:ext cx="678" cy="196"/>
            </a:xfrm>
            <a:prstGeom prst="rect">
              <a:avLst/>
            </a:prstGeom>
            <a:noFill/>
            <a:ln w="28575">
              <a:noFill/>
              <a:miter lim="800000"/>
              <a:headEnd/>
              <a:tailEnd/>
            </a:ln>
          </p:spPr>
          <p:txBody>
            <a:bodyPr>
              <a:spAutoFit/>
            </a:bodyPr>
            <a:lstStyle/>
            <a:p>
              <a:pPr>
                <a:spcBef>
                  <a:spcPct val="50000"/>
                </a:spcBef>
              </a:pPr>
              <a:r>
                <a:rPr lang="en-US" sz="1400">
                  <a:cs typeface="Arial" pitchFamily="34" charset="0"/>
                </a:rPr>
                <a:t>Main Lobe</a:t>
              </a:r>
              <a:endParaRPr lang="en-AU" sz="1400">
                <a:cs typeface="Arial" pitchFamily="34" charset="0"/>
              </a:endParaRPr>
            </a:p>
          </p:txBody>
        </p:sp>
        <p:sp>
          <p:nvSpPr>
            <p:cNvPr id="5129" name="Text Box 8"/>
            <p:cNvSpPr txBox="1">
              <a:spLocks noChangeArrowheads="1"/>
            </p:cNvSpPr>
            <p:nvPr/>
          </p:nvSpPr>
          <p:spPr bwMode="auto">
            <a:xfrm>
              <a:off x="2400" y="1908"/>
              <a:ext cx="462" cy="345"/>
            </a:xfrm>
            <a:prstGeom prst="rect">
              <a:avLst/>
            </a:prstGeom>
            <a:noFill/>
            <a:ln w="28575">
              <a:noFill/>
              <a:miter lim="800000"/>
              <a:headEnd/>
              <a:tailEnd/>
            </a:ln>
          </p:spPr>
          <p:txBody>
            <a:bodyPr>
              <a:spAutoFit/>
            </a:bodyPr>
            <a:lstStyle/>
            <a:p>
              <a:pPr>
                <a:spcBef>
                  <a:spcPct val="50000"/>
                </a:spcBef>
              </a:pPr>
              <a:r>
                <a:rPr lang="en-US" sz="1400">
                  <a:cs typeface="Arial" pitchFamily="34" charset="0"/>
                </a:rPr>
                <a:t>Minor Lobes</a:t>
              </a:r>
              <a:endParaRPr lang="en-AU" sz="1400">
                <a:cs typeface="Arial" pitchFamily="34" charset="0"/>
              </a:endParaRPr>
            </a:p>
          </p:txBody>
        </p:sp>
        <p:sp>
          <p:nvSpPr>
            <p:cNvPr id="5130" name="Line 9"/>
            <p:cNvSpPr>
              <a:spLocks noChangeShapeType="1"/>
            </p:cNvSpPr>
            <p:nvPr/>
          </p:nvSpPr>
          <p:spPr bwMode="auto">
            <a:xfrm flipH="1" flipV="1">
              <a:off x="1308" y="1662"/>
              <a:ext cx="30" cy="288"/>
            </a:xfrm>
            <a:prstGeom prst="line">
              <a:avLst/>
            </a:prstGeom>
            <a:noFill/>
            <a:ln w="15875">
              <a:solidFill>
                <a:schemeClr val="tx1"/>
              </a:solidFill>
              <a:round/>
              <a:headEnd/>
              <a:tailEnd type="triangle" w="sm" len="med"/>
            </a:ln>
          </p:spPr>
          <p:txBody>
            <a:bodyPr/>
            <a:lstStyle/>
            <a:p>
              <a:endParaRPr lang="en-AU"/>
            </a:p>
          </p:txBody>
        </p:sp>
        <p:sp>
          <p:nvSpPr>
            <p:cNvPr id="5131" name="Line 10"/>
            <p:cNvSpPr>
              <a:spLocks noChangeShapeType="1"/>
            </p:cNvSpPr>
            <p:nvPr/>
          </p:nvSpPr>
          <p:spPr bwMode="auto">
            <a:xfrm flipH="1" flipV="1">
              <a:off x="2250" y="1620"/>
              <a:ext cx="156" cy="306"/>
            </a:xfrm>
            <a:prstGeom prst="line">
              <a:avLst/>
            </a:prstGeom>
            <a:noFill/>
            <a:ln w="15875">
              <a:solidFill>
                <a:schemeClr val="tx1"/>
              </a:solidFill>
              <a:round/>
              <a:headEnd/>
              <a:tailEnd type="triangle" w="sm" len="med"/>
            </a:ln>
          </p:spPr>
          <p:txBody>
            <a:bodyPr/>
            <a:lstStyle/>
            <a:p>
              <a:endParaRPr lang="en-AU"/>
            </a:p>
          </p:txBody>
        </p:sp>
        <p:sp>
          <p:nvSpPr>
            <p:cNvPr id="5132" name="Line 11"/>
            <p:cNvSpPr>
              <a:spLocks noChangeShapeType="1"/>
            </p:cNvSpPr>
            <p:nvPr/>
          </p:nvSpPr>
          <p:spPr bwMode="auto">
            <a:xfrm flipH="1" flipV="1">
              <a:off x="2046" y="1788"/>
              <a:ext cx="354" cy="132"/>
            </a:xfrm>
            <a:prstGeom prst="line">
              <a:avLst/>
            </a:prstGeom>
            <a:noFill/>
            <a:ln w="15875">
              <a:solidFill>
                <a:schemeClr val="tx1"/>
              </a:solidFill>
              <a:round/>
              <a:headEnd/>
              <a:tailEnd type="triangle" w="sm" len="med"/>
            </a:ln>
          </p:spPr>
          <p:txBody>
            <a:bodyPr/>
            <a:lstStyle/>
            <a:p>
              <a:endParaRPr lang="en-AU"/>
            </a:p>
          </p:txBody>
        </p:sp>
        <p:sp>
          <p:nvSpPr>
            <p:cNvPr id="5133" name="Line 12"/>
            <p:cNvSpPr>
              <a:spLocks noChangeShapeType="1"/>
            </p:cNvSpPr>
            <p:nvPr/>
          </p:nvSpPr>
          <p:spPr bwMode="auto">
            <a:xfrm flipH="1" flipV="1">
              <a:off x="1746" y="1830"/>
              <a:ext cx="648" cy="84"/>
            </a:xfrm>
            <a:prstGeom prst="line">
              <a:avLst/>
            </a:prstGeom>
            <a:noFill/>
            <a:ln w="15875">
              <a:solidFill>
                <a:schemeClr val="tx1"/>
              </a:solidFill>
              <a:round/>
              <a:headEnd/>
              <a:tailEnd type="triangle" w="sm" len="med"/>
            </a:ln>
          </p:spPr>
          <p:txBody>
            <a:bodyPr/>
            <a:lstStyle/>
            <a:p>
              <a:endParaRPr lang="en-AU"/>
            </a:p>
          </p:txBody>
        </p:sp>
        <p:sp>
          <p:nvSpPr>
            <p:cNvPr id="5134" name="Text Box 13"/>
            <p:cNvSpPr txBox="1">
              <a:spLocks noChangeArrowheads="1"/>
            </p:cNvSpPr>
            <p:nvPr/>
          </p:nvSpPr>
          <p:spPr bwMode="auto">
            <a:xfrm>
              <a:off x="96" y="1560"/>
              <a:ext cx="576" cy="494"/>
            </a:xfrm>
            <a:prstGeom prst="rect">
              <a:avLst/>
            </a:prstGeom>
            <a:noFill/>
            <a:ln w="28575">
              <a:noFill/>
              <a:miter lim="800000"/>
              <a:headEnd/>
              <a:tailEnd/>
            </a:ln>
          </p:spPr>
          <p:txBody>
            <a:bodyPr>
              <a:spAutoFit/>
            </a:bodyPr>
            <a:lstStyle/>
            <a:p>
              <a:pPr>
                <a:spcBef>
                  <a:spcPct val="50000"/>
                </a:spcBef>
              </a:pPr>
              <a:r>
                <a:rPr lang="en-US" sz="1400">
                  <a:cs typeface="Arial" pitchFamily="34" charset="0"/>
                </a:rPr>
                <a:t>Direction of Main beam</a:t>
              </a:r>
              <a:endParaRPr lang="en-AU" sz="1400">
                <a:cs typeface="Arial" pitchFamily="34" charset="0"/>
              </a:endParaRPr>
            </a:p>
          </p:txBody>
        </p:sp>
      </p:grpSp>
      <p:pic>
        <p:nvPicPr>
          <p:cNvPr id="5127" name="Picture 14"/>
          <p:cNvPicPr>
            <a:picLocks noChangeAspect="1" noChangeArrowheads="1"/>
          </p:cNvPicPr>
          <p:nvPr/>
        </p:nvPicPr>
        <p:blipFill>
          <a:blip r:embed="rId7" cstate="print"/>
          <a:srcRect/>
          <a:stretch>
            <a:fillRect/>
          </a:stretch>
        </p:blipFill>
        <p:spPr bwMode="auto">
          <a:xfrm>
            <a:off x="7232651" y="2778705"/>
            <a:ext cx="3420075" cy="3132260"/>
          </a:xfrm>
          <a:prstGeom prst="rect">
            <a:avLst/>
          </a:prstGeom>
          <a:noFill/>
          <a:ln w="9525">
            <a:noFill/>
            <a:miter lim="800000"/>
            <a:headEnd/>
            <a:tailEnd/>
          </a:ln>
        </p:spPr>
      </p:pic>
    </p:spTree>
    <p:custDataLst>
      <p:tags r:id="rId2"/>
    </p:custDataLst>
  </p:cSld>
  <p:clrMapOvr>
    <a:masterClrMapping/>
  </p:clrMapOvr>
  <p:transition advTm="49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2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836738" y="381001"/>
            <a:ext cx="4079963"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Antenna Polarization </a:t>
            </a:r>
          </a:p>
        </p:txBody>
      </p:sp>
      <p:sp>
        <p:nvSpPr>
          <p:cNvPr id="47107" name="Rectangle 3"/>
          <p:cNvSpPr>
            <a:spLocks noChangeArrowheads="1"/>
          </p:cNvSpPr>
          <p:nvPr/>
        </p:nvSpPr>
        <p:spPr bwMode="auto">
          <a:xfrm>
            <a:off x="2209800" y="1371600"/>
            <a:ext cx="7556500" cy="277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dirty="0">
                <a:solidFill>
                  <a:schemeClr val="tx1"/>
                </a:solidFill>
                <a:latin typeface="Arial" panose="020B0604020202020204" pitchFamily="34" charset="0"/>
              </a:rPr>
              <a:t>Polarization is the orientation of electromagnetic waves from the source. The two most common types of polarization are Vertical  and Horizontal.</a:t>
            </a:r>
          </a:p>
          <a:p>
            <a:pPr eaLnBrk="1" hangingPunct="1">
              <a:spcBef>
                <a:spcPct val="0"/>
              </a:spcBef>
              <a:buFontTx/>
              <a:buNone/>
            </a:pPr>
            <a:endParaRPr lang="en-US" altLang="en-US" dirty="0">
              <a:solidFill>
                <a:schemeClr val="tx1"/>
              </a:solidFill>
              <a:latin typeface="Arial" panose="020B0604020202020204" pitchFamily="34" charset="0"/>
            </a:endParaRPr>
          </a:p>
          <a:p>
            <a:pPr eaLnBrk="1" hangingPunct="1">
              <a:spcBef>
                <a:spcPct val="0"/>
              </a:spcBef>
              <a:buFontTx/>
              <a:buNone/>
            </a:pPr>
            <a:r>
              <a:rPr lang="en-US" altLang="en-US" dirty="0">
                <a:solidFill>
                  <a:schemeClr val="tx1"/>
                </a:solidFill>
                <a:latin typeface="Arial" panose="020B0604020202020204" pitchFamily="34" charset="0"/>
              </a:rPr>
              <a:t>Polarization is most important if you are trying to get the maximum performance from the antennas. For best performance you will need to match up the polarization of the transmitting antenna and the receiving antenna.</a:t>
            </a:r>
          </a:p>
        </p:txBody>
      </p:sp>
      <p:pic>
        <p:nvPicPr>
          <p:cNvPr id="47108" name="Picture 4" descr="Yagi Anten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4419601"/>
            <a:ext cx="3429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9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981200" y="1219201"/>
            <a:ext cx="7747000" cy="175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endParaRPr lang="en-US" altLang="en-US" dirty="0">
              <a:solidFill>
                <a:schemeClr val="tx1"/>
              </a:solidFill>
              <a:latin typeface="Arial" panose="020B0604020202020204" pitchFamily="34" charset="0"/>
            </a:endParaRPr>
          </a:p>
          <a:p>
            <a:pPr eaLnBrk="1" hangingPunct="1">
              <a:spcBef>
                <a:spcPct val="0"/>
              </a:spcBef>
              <a:buFontTx/>
              <a:buNone/>
            </a:pPr>
            <a:r>
              <a:rPr lang="en-US" altLang="en-US" dirty="0">
                <a:solidFill>
                  <a:schemeClr val="tx1"/>
                </a:solidFill>
                <a:latin typeface="Arial" panose="020B0604020202020204" pitchFamily="34" charset="0"/>
              </a:rPr>
              <a:t>For each radio installation, consideration should be given to cable loss. For example, if LMR 400 is used on a 200ft Tower, loss in cable alone is 8dB.</a:t>
            </a:r>
          </a:p>
          <a:p>
            <a:pPr eaLnBrk="1" hangingPunct="1">
              <a:spcBef>
                <a:spcPct val="0"/>
              </a:spcBef>
              <a:buFontTx/>
              <a:buNone/>
            </a:pPr>
            <a:endParaRPr lang="en-US" altLang="en-US" b="1" dirty="0">
              <a:solidFill>
                <a:schemeClr val="tx1"/>
              </a:solidFill>
              <a:latin typeface="Arial" panose="020B0604020202020204" pitchFamily="34" charset="0"/>
            </a:endParaRPr>
          </a:p>
        </p:txBody>
      </p:sp>
      <p:sp>
        <p:nvSpPr>
          <p:cNvPr id="55299" name="Text Box 3"/>
          <p:cNvSpPr txBox="1">
            <a:spLocks noChangeArrowheads="1"/>
          </p:cNvSpPr>
          <p:nvPr/>
        </p:nvSpPr>
        <p:spPr bwMode="auto">
          <a:xfrm>
            <a:off x="1770063" y="398464"/>
            <a:ext cx="4557466"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Cabling to the Antenna  </a:t>
            </a:r>
          </a:p>
        </p:txBody>
      </p:sp>
      <p:graphicFrame>
        <p:nvGraphicFramePr>
          <p:cNvPr id="65540" name="Group 4"/>
          <p:cNvGraphicFramePr>
            <a:graphicFrameLocks noGrp="1"/>
          </p:cNvGraphicFramePr>
          <p:nvPr>
            <p:ph sz="half" idx="11"/>
            <p:extLst>
              <p:ext uri="{D42A27DB-BD31-4B8C-83A1-F6EECF244321}">
                <p14:modId xmlns:p14="http://schemas.microsoft.com/office/powerpoint/2010/main" val="3475285864"/>
              </p:ext>
            </p:extLst>
          </p:nvPr>
        </p:nvGraphicFramePr>
        <p:xfrm>
          <a:off x="2135560" y="2971800"/>
          <a:ext cx="7344816" cy="2748596"/>
        </p:xfrm>
        <a:graphic>
          <a:graphicData uri="http://schemas.openxmlformats.org/drawingml/2006/table">
            <a:tbl>
              <a:tblPr/>
              <a:tblGrid>
                <a:gridCol w="1734402">
                  <a:extLst>
                    <a:ext uri="{9D8B030D-6E8A-4147-A177-3AD203B41FA5}">
                      <a16:colId xmlns:a16="http://schemas.microsoft.com/office/drawing/2014/main" val="20000"/>
                    </a:ext>
                  </a:extLst>
                </a:gridCol>
                <a:gridCol w="1749484">
                  <a:extLst>
                    <a:ext uri="{9D8B030D-6E8A-4147-A177-3AD203B41FA5}">
                      <a16:colId xmlns:a16="http://schemas.microsoft.com/office/drawing/2014/main" val="20001"/>
                    </a:ext>
                  </a:extLst>
                </a:gridCol>
                <a:gridCol w="1749484">
                  <a:extLst>
                    <a:ext uri="{9D8B030D-6E8A-4147-A177-3AD203B41FA5}">
                      <a16:colId xmlns:a16="http://schemas.microsoft.com/office/drawing/2014/main" val="20002"/>
                    </a:ext>
                  </a:extLst>
                </a:gridCol>
                <a:gridCol w="2111446">
                  <a:extLst>
                    <a:ext uri="{9D8B030D-6E8A-4147-A177-3AD203B41FA5}">
                      <a16:colId xmlns:a16="http://schemas.microsoft.com/office/drawing/2014/main" val="20003"/>
                    </a:ext>
                  </a:extLst>
                </a:gridCol>
              </a:tblGrid>
              <a:tr h="673224">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Cable </a:t>
                      </a:r>
                      <a:br>
                        <a:rPr kumimoji="0" lang="en-US" sz="1400" b="0" i="0" u="none" strike="noStrike" cap="none" normalizeH="0" baseline="0" dirty="0">
                          <a:ln>
                            <a:noFill/>
                          </a:ln>
                          <a:solidFill>
                            <a:schemeClr val="tx1"/>
                          </a:solidFill>
                          <a:effectLst/>
                          <a:latin typeface="+mn-lt"/>
                        </a:rPr>
                      </a:br>
                      <a:r>
                        <a:rPr kumimoji="0" lang="en-US" sz="1400" b="0" i="0" u="none" strike="noStrike" cap="none" normalizeH="0" baseline="0" dirty="0">
                          <a:ln>
                            <a:noFill/>
                          </a:ln>
                          <a:solidFill>
                            <a:schemeClr val="tx1"/>
                          </a:solidFill>
                          <a:effectLst/>
                          <a:latin typeface="+mn-lt"/>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alpha val="50000"/>
                      </a:srgbClr>
                    </a:solid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Attenuation</a:t>
                      </a:r>
                      <a:br>
                        <a:rPr kumimoji="0" lang="en-US" sz="1400" b="0" i="0" u="none" strike="noStrike" cap="none" normalizeH="0" baseline="0" dirty="0">
                          <a:ln>
                            <a:noFill/>
                          </a:ln>
                          <a:solidFill>
                            <a:schemeClr val="tx1"/>
                          </a:solidFill>
                          <a:effectLst/>
                          <a:latin typeface="+mn-lt"/>
                        </a:rPr>
                      </a:br>
                      <a:r>
                        <a:rPr kumimoji="0" lang="en-US" sz="1400" b="0" i="0" u="none" strike="noStrike" cap="none" normalizeH="0" baseline="0" dirty="0">
                          <a:ln>
                            <a:noFill/>
                          </a:ln>
                          <a:solidFill>
                            <a:schemeClr val="tx1"/>
                          </a:solidFill>
                          <a:effectLst/>
                          <a:latin typeface="+mn-lt"/>
                        </a:rPr>
                        <a:t>(dB/100 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alpha val="50000"/>
                      </a:srgbClr>
                    </a:solid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Run Length</a:t>
                      </a:r>
                      <a:br>
                        <a:rPr kumimoji="0" lang="en-US" sz="1400" b="0" i="0" u="none" strike="noStrike" cap="none" normalizeH="0" baseline="0">
                          <a:ln>
                            <a:noFill/>
                          </a:ln>
                          <a:solidFill>
                            <a:schemeClr val="tx1"/>
                          </a:solidFill>
                          <a:effectLst/>
                          <a:latin typeface="+mn-lt"/>
                        </a:rPr>
                      </a:br>
                      <a:r>
                        <a:rPr kumimoji="0" lang="en-US" sz="1400" b="0" i="0" u="none" strike="noStrike" cap="none" normalizeH="0" baseline="0">
                          <a:ln>
                            <a:noFill/>
                          </a:ln>
                          <a:solidFill>
                            <a:schemeClr val="tx1"/>
                          </a:solidFill>
                          <a:effectLst/>
                          <a:latin typeface="+mn-lt"/>
                        </a:rPr>
                        <a:t>(Ft)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alpha val="50000"/>
                      </a:srgbClr>
                    </a:solid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Total Run</a:t>
                      </a:r>
                      <a:br>
                        <a:rPr kumimoji="0" lang="en-US" sz="1400" b="0" i="0" u="none" strike="noStrike" cap="none" normalizeH="0" baseline="0">
                          <a:ln>
                            <a:noFill/>
                          </a:ln>
                          <a:solidFill>
                            <a:schemeClr val="tx1"/>
                          </a:solidFill>
                          <a:effectLst/>
                          <a:latin typeface="+mn-lt"/>
                        </a:rPr>
                      </a:br>
                      <a:r>
                        <a:rPr kumimoji="0" lang="en-US" sz="1400" b="0" i="0" u="none" strike="noStrike" cap="none" normalizeH="0" baseline="0">
                          <a:ln>
                            <a:noFill/>
                          </a:ln>
                          <a:solidFill>
                            <a:schemeClr val="tx1"/>
                          </a:solidFill>
                          <a:effectLst/>
                          <a:latin typeface="+mn-lt"/>
                        </a:rPr>
                        <a:t>Attenuation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alpha val="50000"/>
                      </a:srgbClr>
                    </a:solidFill>
                  </a:tcPr>
                </a:tc>
                <a:extLst>
                  <a:ext uri="{0D108BD9-81ED-4DB2-BD59-A6C34878D82A}">
                    <a16:rowId xmlns:a16="http://schemas.microsoft.com/office/drawing/2014/main" val="10000"/>
                  </a:ext>
                </a:extLst>
              </a:tr>
              <a:tr h="518843">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LMR 400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843">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LMR 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3.154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843">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LMR 600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2.518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843">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LMR 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1.709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a:ln>
                            <a:noFill/>
                          </a:ln>
                          <a:solidFill>
                            <a:schemeClr val="tx1"/>
                          </a:solidFill>
                          <a:effectLst/>
                          <a:latin typeface="+mn-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2000"/>
                        </a:spcBef>
                        <a:spcAft>
                          <a:spcPct val="0"/>
                        </a:spcAft>
                        <a:buClr>
                          <a:schemeClr val="accent1"/>
                        </a:buClr>
                        <a:buSzPct val="110000"/>
                        <a:buFont typeface="Arial" pitchFamily="34" charset="0"/>
                        <a:buNone/>
                        <a:tabLst/>
                      </a:pPr>
                      <a:r>
                        <a:rPr kumimoji="0" lang="en-US" sz="1400" b="0" i="0" u="none" strike="noStrike" cap="none" normalizeH="0" baseline="0" dirty="0">
                          <a:ln>
                            <a:noFill/>
                          </a:ln>
                          <a:solidFill>
                            <a:schemeClr val="tx1"/>
                          </a:solidFill>
                          <a:effectLst/>
                          <a:latin typeface="+mn-lt"/>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578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62125" y="439739"/>
            <a:ext cx="3600666"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Rules of the Game</a:t>
            </a:r>
          </a:p>
        </p:txBody>
      </p:sp>
      <p:sp>
        <p:nvSpPr>
          <p:cNvPr id="61443" name="Text Box 3"/>
          <p:cNvSpPr txBox="1">
            <a:spLocks noChangeArrowheads="1"/>
          </p:cNvSpPr>
          <p:nvPr/>
        </p:nvSpPr>
        <p:spPr bwMode="auto">
          <a:xfrm>
            <a:off x="1524000" y="1335988"/>
            <a:ext cx="9144000" cy="8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algn="ctr" eaLnBrk="1" hangingPunct="1">
              <a:spcBef>
                <a:spcPct val="0"/>
              </a:spcBef>
              <a:buFontTx/>
              <a:buNone/>
            </a:pPr>
            <a:r>
              <a:rPr lang="en-US" altLang="en-US" sz="2400" i="1" dirty="0">
                <a:solidFill>
                  <a:schemeClr val="tx1"/>
                </a:solidFill>
                <a:latin typeface="Arial" panose="020B0604020202020204" pitchFamily="34" charset="0"/>
              </a:rPr>
              <a:t>FCC permits 1 Watt (30dBm) at Radio and 4 Watts (36dBm EIRP) at Antenna</a:t>
            </a:r>
          </a:p>
        </p:txBody>
      </p:sp>
      <p:sp>
        <p:nvSpPr>
          <p:cNvPr id="61444" name="Text Box 4"/>
          <p:cNvSpPr txBox="1">
            <a:spLocks noChangeArrowheads="1"/>
          </p:cNvSpPr>
          <p:nvPr/>
        </p:nvSpPr>
        <p:spPr bwMode="auto">
          <a:xfrm>
            <a:off x="2014064" y="1941513"/>
            <a:ext cx="7097071" cy="108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u="sng" dirty="0">
                <a:solidFill>
                  <a:schemeClr val="tx1"/>
                </a:solidFill>
                <a:latin typeface="Arial" panose="020B0604020202020204" pitchFamily="34" charset="0"/>
              </a:rPr>
              <a:t>Formula:</a:t>
            </a:r>
            <a:br>
              <a:rPr lang="en-US" altLang="en-US" u="sng" dirty="0">
                <a:solidFill>
                  <a:schemeClr val="tx1"/>
                </a:solidFill>
                <a:latin typeface="Arial" panose="020B0604020202020204" pitchFamily="34" charset="0"/>
              </a:rPr>
            </a:br>
            <a:br>
              <a:rPr lang="en-US" altLang="en-US" u="sng" dirty="0">
                <a:solidFill>
                  <a:schemeClr val="tx1"/>
                </a:solidFill>
                <a:latin typeface="Arial" panose="020B0604020202020204" pitchFamily="34" charset="0"/>
              </a:rPr>
            </a:br>
            <a:r>
              <a:rPr lang="en-US" altLang="en-US" i="1" dirty="0">
                <a:solidFill>
                  <a:schemeClr val="tx1"/>
                </a:solidFill>
                <a:latin typeface="Arial" panose="020B0604020202020204" pitchFamily="34" charset="0"/>
              </a:rPr>
              <a:t>Radio Output – Losses* + Antenna Gain = Output at Antenna</a:t>
            </a:r>
          </a:p>
        </p:txBody>
      </p:sp>
      <p:sp>
        <p:nvSpPr>
          <p:cNvPr id="61445" name="Text Box 5"/>
          <p:cNvSpPr txBox="1">
            <a:spLocks noChangeArrowheads="1"/>
          </p:cNvSpPr>
          <p:nvPr/>
        </p:nvSpPr>
        <p:spPr bwMode="auto">
          <a:xfrm>
            <a:off x="1271464" y="4759858"/>
            <a:ext cx="4981575" cy="74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i="1" dirty="0">
                <a:solidFill>
                  <a:schemeClr val="tx1"/>
                </a:solidFill>
                <a:latin typeface="Arial" panose="020B0604020202020204" pitchFamily="34" charset="0"/>
              </a:rPr>
              <a:t>* Losses include Cable, Connectors, </a:t>
            </a:r>
            <a:br>
              <a:rPr lang="en-US" altLang="en-US" i="1" dirty="0">
                <a:solidFill>
                  <a:schemeClr val="tx1"/>
                </a:solidFill>
                <a:latin typeface="Arial" panose="020B0604020202020204" pitchFamily="34" charset="0"/>
              </a:rPr>
            </a:br>
            <a:r>
              <a:rPr lang="en-US" altLang="en-US" i="1" dirty="0">
                <a:solidFill>
                  <a:schemeClr val="tx1"/>
                </a:solidFill>
                <a:latin typeface="Arial" panose="020B0604020202020204" pitchFamily="34" charset="0"/>
              </a:rPr>
              <a:t>  Surge Protectors, etc.</a:t>
            </a:r>
          </a:p>
        </p:txBody>
      </p:sp>
      <p:sp>
        <p:nvSpPr>
          <p:cNvPr id="61446" name="Text Box 6"/>
          <p:cNvSpPr txBox="1">
            <a:spLocks noChangeArrowheads="1"/>
          </p:cNvSpPr>
          <p:nvPr/>
        </p:nvSpPr>
        <p:spPr bwMode="auto">
          <a:xfrm>
            <a:off x="2783632" y="3047282"/>
            <a:ext cx="5970096" cy="4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b="1" i="1" dirty="0">
                <a:solidFill>
                  <a:schemeClr val="tx1"/>
                </a:solidFill>
                <a:latin typeface="Arial" panose="020B0604020202020204" pitchFamily="34" charset="0"/>
              </a:rPr>
              <a:t>30dBm – 2 dB + 6dBi =  34dBm (or 2.5 Watts**)  </a:t>
            </a:r>
          </a:p>
        </p:txBody>
      </p:sp>
      <p:sp>
        <p:nvSpPr>
          <p:cNvPr id="61447" name="Rectangle 7"/>
          <p:cNvSpPr>
            <a:spLocks noChangeArrowheads="1"/>
          </p:cNvSpPr>
          <p:nvPr/>
        </p:nvSpPr>
        <p:spPr bwMode="auto">
          <a:xfrm>
            <a:off x="7397751" y="4869081"/>
            <a:ext cx="2909771" cy="74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dirty="0">
                <a:solidFill>
                  <a:schemeClr val="tx1"/>
                </a:solidFill>
                <a:latin typeface="Arial" panose="020B0604020202020204" pitchFamily="34" charset="0"/>
              </a:rPr>
              <a:t>**dBm = log10 (</a:t>
            </a:r>
            <a:r>
              <a:rPr lang="en-US" altLang="en-US" dirty="0" err="1">
                <a:solidFill>
                  <a:schemeClr val="tx1"/>
                </a:solidFill>
                <a:latin typeface="Arial" panose="020B0604020202020204" pitchFamily="34" charset="0"/>
              </a:rPr>
              <a:t>mW</a:t>
            </a:r>
            <a:r>
              <a:rPr lang="en-US" altLang="en-US" dirty="0">
                <a:solidFill>
                  <a:schemeClr val="tx1"/>
                </a:solidFill>
                <a:latin typeface="Arial" panose="020B0604020202020204" pitchFamily="34" charset="0"/>
              </a:rPr>
              <a:t>)*10</a:t>
            </a:r>
            <a:br>
              <a:rPr lang="en-US" altLang="en-US" dirty="0">
                <a:solidFill>
                  <a:schemeClr val="tx1"/>
                </a:solidFill>
                <a:latin typeface="Arial" panose="020B0604020202020204" pitchFamily="34" charset="0"/>
              </a:rPr>
            </a:br>
            <a:endParaRPr lang="en-US" altLang="en-US" dirty="0">
              <a:solidFill>
                <a:schemeClr val="tx1"/>
              </a:solidFill>
              <a:latin typeface="Arial" panose="020B0604020202020204" pitchFamily="34" charset="0"/>
            </a:endParaRPr>
          </a:p>
        </p:txBody>
      </p:sp>
      <p:sp>
        <p:nvSpPr>
          <p:cNvPr id="61448" name="Rectangle 8"/>
          <p:cNvSpPr>
            <a:spLocks noChangeArrowheads="1"/>
          </p:cNvSpPr>
          <p:nvPr/>
        </p:nvSpPr>
        <p:spPr bwMode="auto">
          <a:xfrm>
            <a:off x="7373641" y="5240689"/>
            <a:ext cx="2957989" cy="4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dirty="0">
                <a:solidFill>
                  <a:schemeClr val="tx1"/>
                </a:solidFill>
                <a:latin typeface="Arial" panose="020B0604020202020204" pitchFamily="34" charset="0"/>
              </a:rPr>
              <a:t>1000 milliwatts = 1 Watt</a:t>
            </a:r>
            <a:r>
              <a:rPr lang="en-US" altLang="en-US" i="1" dirty="0">
                <a:solidFill>
                  <a:schemeClr val="tx1"/>
                </a:solidFill>
                <a:latin typeface="Arial" panose="020B0604020202020204" pitchFamily="34" charset="0"/>
              </a:rPr>
              <a:t> </a:t>
            </a:r>
          </a:p>
        </p:txBody>
      </p:sp>
      <p:sp>
        <p:nvSpPr>
          <p:cNvPr id="61449" name="Text Box 9"/>
          <p:cNvSpPr txBox="1">
            <a:spLocks noChangeArrowheads="1"/>
          </p:cNvSpPr>
          <p:nvPr/>
        </p:nvSpPr>
        <p:spPr bwMode="auto">
          <a:xfrm>
            <a:off x="2529897" y="3577678"/>
            <a:ext cx="5665788" cy="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i="1" dirty="0">
                <a:solidFill>
                  <a:srgbClr val="FC1228"/>
                </a:solidFill>
                <a:latin typeface="Arial" panose="020B0604020202020204" pitchFamily="34" charset="0"/>
              </a:rPr>
              <a:t>What would happen if a 10dBi Yagi was used?</a:t>
            </a:r>
            <a:br>
              <a:rPr lang="en-US" altLang="en-US" i="1" dirty="0">
                <a:solidFill>
                  <a:srgbClr val="FC1228"/>
                </a:solidFill>
                <a:latin typeface="Arial" panose="020B0604020202020204" pitchFamily="34" charset="0"/>
              </a:rPr>
            </a:br>
            <a:br>
              <a:rPr lang="en-US" altLang="en-US" sz="800" i="1" dirty="0">
                <a:solidFill>
                  <a:srgbClr val="FC1228"/>
                </a:solidFill>
                <a:latin typeface="Arial" panose="020B0604020202020204" pitchFamily="34" charset="0"/>
              </a:rPr>
            </a:br>
            <a:endParaRPr lang="en-US" altLang="en-US" b="1" i="1" dirty="0">
              <a:solidFill>
                <a:srgbClr val="FC1228"/>
              </a:solidFill>
              <a:latin typeface="Arial" panose="020B0604020202020204" pitchFamily="34" charset="0"/>
            </a:endParaRPr>
          </a:p>
        </p:txBody>
      </p:sp>
      <p:sp>
        <p:nvSpPr>
          <p:cNvPr id="71690" name="Text Box 10"/>
          <p:cNvSpPr txBox="1">
            <a:spLocks noChangeArrowheads="1"/>
          </p:cNvSpPr>
          <p:nvPr/>
        </p:nvSpPr>
        <p:spPr bwMode="auto">
          <a:xfrm>
            <a:off x="2695791" y="3951896"/>
            <a:ext cx="5334000" cy="37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None/>
            </a:pPr>
            <a:r>
              <a:rPr lang="en-US" altLang="en-US" sz="1800" b="1" i="1" dirty="0">
                <a:solidFill>
                  <a:schemeClr val="tx1"/>
                </a:solidFill>
                <a:latin typeface="Arial" panose="020B0604020202020204" pitchFamily="34" charset="0"/>
              </a:rPr>
              <a:t>30dBm – 2 dB + 10dBi =  38dBm (or </a:t>
            </a:r>
            <a:r>
              <a:rPr lang="en-US" altLang="en-US" sz="1800" b="1" i="1" dirty="0">
                <a:solidFill>
                  <a:srgbClr val="FF0000"/>
                </a:solidFill>
                <a:latin typeface="Arial" panose="020B0604020202020204" pitchFamily="34" charset="0"/>
              </a:rPr>
              <a:t>6.3 Watts</a:t>
            </a:r>
            <a:r>
              <a:rPr lang="en-US" altLang="en-US" sz="1800" b="1" i="1" dirty="0">
                <a:solidFill>
                  <a:schemeClr val="tx1"/>
                </a:solidFill>
                <a:latin typeface="Arial" panose="020B0604020202020204" pitchFamily="34" charset="0"/>
              </a:rPr>
              <a:t>)</a:t>
            </a:r>
          </a:p>
        </p:txBody>
      </p:sp>
    </p:spTree>
    <p:extLst>
      <p:ext uri="{BB962C8B-B14F-4D97-AF65-F5344CB8AC3E}">
        <p14:creationId xmlns:p14="http://schemas.microsoft.com/office/powerpoint/2010/main" val="3386672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blinds(horizontal)">
                                      <p:cBhvr>
                                        <p:cTn id="7" dur="500"/>
                                        <p:tgtEl>
                                          <p:spTgt spid="7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5B3B-0CCA-4A22-B02D-35CB9F7E6B27}"/>
              </a:ext>
            </a:extLst>
          </p:cNvPr>
          <p:cNvSpPr>
            <a:spLocks noGrp="1"/>
          </p:cNvSpPr>
          <p:nvPr>
            <p:ph type="title"/>
          </p:nvPr>
        </p:nvSpPr>
        <p:spPr/>
        <p:txBody>
          <a:bodyPr/>
          <a:lstStyle/>
          <a:p>
            <a:r>
              <a:rPr lang="en-US" altLang="en-US" dirty="0">
                <a:solidFill>
                  <a:schemeClr val="tx1"/>
                </a:solidFill>
                <a:latin typeface="+mj-lt"/>
              </a:rPr>
              <a:t>Rules of the Game – “10s and 3s of RF Math”</a:t>
            </a:r>
            <a:endParaRPr lang="en-US" dirty="0">
              <a:latin typeface="+mj-lt"/>
            </a:endParaRPr>
          </a:p>
        </p:txBody>
      </p:sp>
      <p:sp>
        <p:nvSpPr>
          <p:cNvPr id="3" name="Rectangle 2">
            <a:extLst>
              <a:ext uri="{FF2B5EF4-FFF2-40B4-BE49-F238E27FC236}">
                <a16:creationId xmlns:a16="http://schemas.microsoft.com/office/drawing/2014/main" id="{BB933F17-6CD7-4BBF-8CCB-B41CE1C8A262}"/>
              </a:ext>
            </a:extLst>
          </p:cNvPr>
          <p:cNvSpPr/>
          <p:nvPr/>
        </p:nvSpPr>
        <p:spPr>
          <a:xfrm>
            <a:off x="2567608" y="1700808"/>
            <a:ext cx="6096000" cy="1662506"/>
          </a:xfrm>
          <a:prstGeom prst="rect">
            <a:avLst/>
          </a:prstGeom>
        </p:spPr>
        <p:txBody>
          <a:bodyPr>
            <a:spAutoFit/>
          </a:bodyPr>
          <a:lstStyle/>
          <a:p>
            <a:pPr>
              <a:spcBef>
                <a:spcPct val="0"/>
              </a:spcBef>
              <a:buNone/>
            </a:pPr>
            <a:r>
              <a:rPr lang="en-US" altLang="en-US" b="1" u="sng" dirty="0">
                <a:solidFill>
                  <a:srgbClr val="FF0000"/>
                </a:solidFill>
                <a:latin typeface="Arial" panose="020B0604020202020204" pitchFamily="34" charset="0"/>
              </a:rPr>
              <a:t>Important:</a:t>
            </a:r>
            <a:br>
              <a:rPr lang="en-US" altLang="en-US" b="1" u="sng" dirty="0">
                <a:solidFill>
                  <a:srgbClr val="FF0000"/>
                </a:solidFill>
                <a:latin typeface="Arial" panose="020B0604020202020204" pitchFamily="34" charset="0"/>
              </a:rPr>
            </a:br>
            <a:endParaRPr lang="en-US" altLang="en-US" sz="1400" b="1" u="sng" dirty="0">
              <a:solidFill>
                <a:srgbClr val="FF0000"/>
              </a:solidFill>
              <a:latin typeface="Arial" panose="020B0604020202020204" pitchFamily="34" charset="0"/>
            </a:endParaRPr>
          </a:p>
          <a:p>
            <a:pPr>
              <a:spcBef>
                <a:spcPct val="0"/>
              </a:spcBef>
              <a:buFontTx/>
              <a:buAutoNum type="arabicParenR"/>
            </a:pPr>
            <a:r>
              <a:rPr lang="en-US" altLang="en-US" b="1" dirty="0">
                <a:latin typeface="Arial" panose="020B0604020202020204" pitchFamily="34" charset="0"/>
              </a:rPr>
              <a:t>- 3 dB 	= 	half the power in </a:t>
            </a:r>
            <a:r>
              <a:rPr lang="en-US" altLang="en-US" b="1" dirty="0" err="1">
                <a:latin typeface="Arial" panose="020B0604020202020204" pitchFamily="34" charset="0"/>
              </a:rPr>
              <a:t>mW</a:t>
            </a:r>
            <a:endParaRPr lang="en-US" altLang="en-US" b="1" dirty="0">
              <a:latin typeface="Arial" panose="020B0604020202020204" pitchFamily="34" charset="0"/>
            </a:endParaRPr>
          </a:p>
          <a:p>
            <a:pPr>
              <a:spcBef>
                <a:spcPct val="0"/>
              </a:spcBef>
              <a:buFontTx/>
              <a:buAutoNum type="arabicParenR"/>
            </a:pPr>
            <a:r>
              <a:rPr lang="en-US" altLang="en-US" b="1" dirty="0">
                <a:latin typeface="Arial" panose="020B0604020202020204" pitchFamily="34" charset="0"/>
              </a:rPr>
              <a:t>+ 3 dB 	= 	double the power in </a:t>
            </a:r>
            <a:r>
              <a:rPr lang="en-US" altLang="en-US" b="1" dirty="0" err="1">
                <a:latin typeface="Arial" panose="020B0604020202020204" pitchFamily="34" charset="0"/>
              </a:rPr>
              <a:t>mW</a:t>
            </a:r>
            <a:endParaRPr lang="en-US" altLang="en-US" b="1" dirty="0">
              <a:latin typeface="Arial" panose="020B0604020202020204" pitchFamily="34" charset="0"/>
            </a:endParaRPr>
          </a:p>
          <a:p>
            <a:pPr>
              <a:spcBef>
                <a:spcPct val="0"/>
              </a:spcBef>
              <a:buFontTx/>
              <a:buAutoNum type="arabicParenR"/>
            </a:pPr>
            <a:r>
              <a:rPr lang="en-US" altLang="en-US" b="1" dirty="0">
                <a:latin typeface="Arial" panose="020B0604020202020204" pitchFamily="34" charset="0"/>
              </a:rPr>
              <a:t>- 10 dB = 	one tenth the power in </a:t>
            </a:r>
            <a:r>
              <a:rPr lang="en-US" altLang="en-US" b="1" dirty="0" err="1">
                <a:latin typeface="Arial" panose="020B0604020202020204" pitchFamily="34" charset="0"/>
              </a:rPr>
              <a:t>mW</a:t>
            </a:r>
            <a:endParaRPr lang="en-US" altLang="en-US" b="1" dirty="0">
              <a:latin typeface="Arial" panose="020B0604020202020204" pitchFamily="34" charset="0"/>
            </a:endParaRPr>
          </a:p>
          <a:p>
            <a:pPr>
              <a:spcBef>
                <a:spcPct val="0"/>
              </a:spcBef>
              <a:buFontTx/>
              <a:buAutoNum type="arabicParenR"/>
            </a:pPr>
            <a:r>
              <a:rPr lang="en-US" altLang="en-US" b="1" dirty="0">
                <a:latin typeface="Arial" panose="020B0604020202020204" pitchFamily="34" charset="0"/>
              </a:rPr>
              <a:t>+ 10 dB	= 	ten times the power in </a:t>
            </a:r>
            <a:r>
              <a:rPr lang="en-US" altLang="en-US" b="1" dirty="0" err="1">
                <a:latin typeface="Arial" panose="020B0604020202020204" pitchFamily="34" charset="0"/>
              </a:rPr>
              <a:t>mW</a:t>
            </a:r>
            <a:endParaRPr lang="en-US" altLang="en-US" b="1" dirty="0">
              <a:latin typeface="Arial" panose="020B0604020202020204" pitchFamily="34" charset="0"/>
            </a:endParaRPr>
          </a:p>
        </p:txBody>
      </p:sp>
      <p:sp>
        <p:nvSpPr>
          <p:cNvPr id="5" name="Rectangle 4">
            <a:extLst>
              <a:ext uri="{FF2B5EF4-FFF2-40B4-BE49-F238E27FC236}">
                <a16:creationId xmlns:a16="http://schemas.microsoft.com/office/drawing/2014/main" id="{CA496CFF-184C-49B0-99B2-F55812C784A3}"/>
              </a:ext>
            </a:extLst>
          </p:cNvPr>
          <p:cNvSpPr/>
          <p:nvPr/>
        </p:nvSpPr>
        <p:spPr>
          <a:xfrm>
            <a:off x="2495600" y="3789040"/>
            <a:ext cx="6096000" cy="1662506"/>
          </a:xfrm>
          <a:prstGeom prst="rect">
            <a:avLst/>
          </a:prstGeom>
        </p:spPr>
        <p:txBody>
          <a:bodyPr>
            <a:spAutoFit/>
          </a:bodyPr>
          <a:lstStyle/>
          <a:p>
            <a:pPr>
              <a:spcBef>
                <a:spcPct val="0"/>
              </a:spcBef>
              <a:buNone/>
            </a:pPr>
            <a:r>
              <a:rPr lang="en-US" altLang="en-US" b="1" u="sng" dirty="0">
                <a:solidFill>
                  <a:srgbClr val="FF0000"/>
                </a:solidFill>
                <a:latin typeface="Arial" panose="020B0604020202020204" pitchFamily="34" charset="0"/>
              </a:rPr>
              <a:t>In other words:</a:t>
            </a:r>
          </a:p>
          <a:p>
            <a:pPr>
              <a:spcBef>
                <a:spcPct val="0"/>
              </a:spcBef>
              <a:buNone/>
            </a:pPr>
            <a:endParaRPr lang="en-US" altLang="en-US" sz="1400" b="1" u="sng" dirty="0">
              <a:solidFill>
                <a:srgbClr val="FF0000"/>
              </a:solidFill>
              <a:latin typeface="Arial" panose="020B0604020202020204" pitchFamily="34" charset="0"/>
            </a:endParaRPr>
          </a:p>
          <a:p>
            <a:pPr>
              <a:spcBef>
                <a:spcPct val="0"/>
              </a:spcBef>
              <a:buFontTx/>
              <a:buAutoNum type="arabicParenR"/>
            </a:pPr>
            <a:r>
              <a:rPr lang="en-US" altLang="en-US" b="1" dirty="0">
                <a:latin typeface="Arial" panose="020B0604020202020204" pitchFamily="34" charset="0"/>
              </a:rPr>
              <a:t>- 3 dB 	= 	divide </a:t>
            </a:r>
            <a:r>
              <a:rPr lang="en-US" altLang="en-US" b="1" dirty="0" err="1">
                <a:latin typeface="Arial" panose="020B0604020202020204" pitchFamily="34" charset="0"/>
              </a:rPr>
              <a:t>mW</a:t>
            </a:r>
            <a:r>
              <a:rPr lang="en-US" altLang="en-US" b="1" dirty="0">
                <a:latin typeface="Arial" panose="020B0604020202020204" pitchFamily="34" charset="0"/>
              </a:rPr>
              <a:t> power by 2</a:t>
            </a:r>
          </a:p>
          <a:p>
            <a:pPr>
              <a:spcBef>
                <a:spcPct val="0"/>
              </a:spcBef>
              <a:buFontTx/>
              <a:buAutoNum type="arabicParenR"/>
            </a:pPr>
            <a:r>
              <a:rPr lang="en-US" altLang="en-US" b="1" dirty="0">
                <a:latin typeface="Arial" panose="020B0604020202020204" pitchFamily="34" charset="0"/>
              </a:rPr>
              <a:t>+ 3 dB 	= 	multiply </a:t>
            </a:r>
            <a:r>
              <a:rPr lang="en-US" altLang="en-US" b="1" dirty="0" err="1">
                <a:latin typeface="Arial" panose="020B0604020202020204" pitchFamily="34" charset="0"/>
              </a:rPr>
              <a:t>mW</a:t>
            </a:r>
            <a:r>
              <a:rPr lang="en-US" altLang="en-US" b="1" dirty="0">
                <a:latin typeface="Arial" panose="020B0604020202020204" pitchFamily="34" charset="0"/>
              </a:rPr>
              <a:t> power by 2</a:t>
            </a:r>
          </a:p>
          <a:p>
            <a:pPr>
              <a:spcBef>
                <a:spcPct val="0"/>
              </a:spcBef>
              <a:buFontTx/>
              <a:buAutoNum type="arabicParenR"/>
            </a:pPr>
            <a:r>
              <a:rPr lang="en-US" altLang="en-US" b="1" dirty="0">
                <a:latin typeface="Arial" panose="020B0604020202020204" pitchFamily="34" charset="0"/>
              </a:rPr>
              <a:t>- 10 dB = 	divide </a:t>
            </a:r>
            <a:r>
              <a:rPr lang="en-US" altLang="en-US" b="1" dirty="0" err="1">
                <a:latin typeface="Arial" panose="020B0604020202020204" pitchFamily="34" charset="0"/>
              </a:rPr>
              <a:t>mW</a:t>
            </a:r>
            <a:r>
              <a:rPr lang="en-US" altLang="en-US" b="1" dirty="0">
                <a:latin typeface="Arial" panose="020B0604020202020204" pitchFamily="34" charset="0"/>
              </a:rPr>
              <a:t> power by 10</a:t>
            </a:r>
          </a:p>
          <a:p>
            <a:pPr>
              <a:spcBef>
                <a:spcPct val="0"/>
              </a:spcBef>
              <a:buFontTx/>
              <a:buAutoNum type="arabicParenR"/>
            </a:pPr>
            <a:r>
              <a:rPr lang="en-US" altLang="en-US" b="1" dirty="0">
                <a:latin typeface="Arial" panose="020B0604020202020204" pitchFamily="34" charset="0"/>
              </a:rPr>
              <a:t>+ 10 dB = 	multiply </a:t>
            </a:r>
            <a:r>
              <a:rPr lang="en-US" altLang="en-US" b="1" dirty="0" err="1">
                <a:latin typeface="Arial" panose="020B0604020202020204" pitchFamily="34" charset="0"/>
              </a:rPr>
              <a:t>mW</a:t>
            </a:r>
            <a:r>
              <a:rPr lang="en-US" altLang="en-US" b="1" dirty="0">
                <a:latin typeface="Arial" panose="020B0604020202020204" pitchFamily="34" charset="0"/>
              </a:rPr>
              <a:t> power by 10</a:t>
            </a:r>
          </a:p>
        </p:txBody>
      </p:sp>
    </p:spTree>
    <p:extLst>
      <p:ext uri="{BB962C8B-B14F-4D97-AF65-F5344CB8AC3E}">
        <p14:creationId xmlns:p14="http://schemas.microsoft.com/office/powerpoint/2010/main" val="288594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154"/>
          <p:cNvSpPr txBox="1"/>
          <p:nvPr/>
        </p:nvSpPr>
        <p:spPr>
          <a:xfrm>
            <a:off x="1702690" y="1226069"/>
            <a:ext cx="7391400" cy="2805320"/>
          </a:xfrm>
          <a:prstGeom prst="rect">
            <a:avLst/>
          </a:prstGeom>
          <a:noFill/>
        </p:spPr>
        <p:txBody>
          <a:bodyPr wrap="square" rtlCol="0">
            <a:spAutoFit/>
          </a:bodyPr>
          <a:lstStyle/>
          <a:p>
            <a:r>
              <a:rPr lang="en-US" sz="2000" dirty="0">
                <a:solidFill>
                  <a:srgbClr val="000000"/>
                </a:solidFill>
                <a:latin typeface="Arial"/>
                <a:cs typeface="Calibri" pitchFamily="34" charset="0"/>
              </a:rPr>
              <a:t>Final Signal Strength at RX Radio = -70dBm</a:t>
            </a:r>
          </a:p>
          <a:p>
            <a:pPr lvl="1"/>
            <a:r>
              <a:rPr lang="en-US" sz="2000" dirty="0">
                <a:solidFill>
                  <a:srgbClr val="00B050"/>
                </a:solidFill>
                <a:latin typeface="Arial"/>
                <a:cs typeface="Calibri" pitchFamily="34" charset="0"/>
              </a:rPr>
              <a:t>    TX Radio Transmit Power = 1W = +30dBm</a:t>
            </a:r>
          </a:p>
          <a:p>
            <a:pPr lvl="1"/>
            <a:r>
              <a:rPr lang="en-US" sz="2000" dirty="0">
                <a:solidFill>
                  <a:srgbClr val="FF0000"/>
                </a:solidFill>
                <a:latin typeface="Arial"/>
                <a:cs typeface="Calibri" pitchFamily="34" charset="0"/>
              </a:rPr>
              <a:t>-   TX Antenna Cable Losses  -4dB</a:t>
            </a:r>
          </a:p>
          <a:p>
            <a:pPr lvl="1"/>
            <a:r>
              <a:rPr lang="en-US" sz="2000" dirty="0">
                <a:solidFill>
                  <a:srgbClr val="00B050"/>
                </a:solidFill>
                <a:latin typeface="Arial"/>
                <a:cs typeface="Calibri" pitchFamily="34" charset="0"/>
              </a:rPr>
              <a:t>+  TX Antenna Gain  +5dB</a:t>
            </a:r>
          </a:p>
          <a:p>
            <a:pPr lvl="1"/>
            <a:r>
              <a:rPr lang="en-US" sz="2000" dirty="0">
                <a:solidFill>
                  <a:srgbClr val="FF0000"/>
                </a:solidFill>
                <a:latin typeface="Arial"/>
                <a:cs typeface="Calibri" pitchFamily="34" charset="0"/>
              </a:rPr>
              <a:t>-   Signal Strength Losses Over Distance  -100dB</a:t>
            </a:r>
          </a:p>
          <a:p>
            <a:pPr lvl="1"/>
            <a:r>
              <a:rPr lang="en-US" sz="2000" dirty="0">
                <a:solidFill>
                  <a:srgbClr val="00B050"/>
                </a:solidFill>
                <a:latin typeface="Arial"/>
                <a:cs typeface="Calibri" pitchFamily="34" charset="0"/>
              </a:rPr>
              <a:t>+  RX Antenna Gain  +5dB</a:t>
            </a:r>
          </a:p>
          <a:p>
            <a:pPr lvl="1"/>
            <a:r>
              <a:rPr lang="en-US" sz="2000" dirty="0">
                <a:solidFill>
                  <a:srgbClr val="0067C6"/>
                </a:solidFill>
                <a:latin typeface="Arial"/>
                <a:cs typeface="Calibri" pitchFamily="34" charset="0"/>
              </a:rPr>
              <a:t>-   </a:t>
            </a:r>
            <a:r>
              <a:rPr lang="en-US" sz="2000" dirty="0">
                <a:solidFill>
                  <a:srgbClr val="FF0000"/>
                </a:solidFill>
                <a:latin typeface="Arial"/>
                <a:cs typeface="Calibri" pitchFamily="34" charset="0"/>
              </a:rPr>
              <a:t>RX Antenna Cable Losses -6dB</a:t>
            </a:r>
          </a:p>
        </p:txBody>
      </p:sp>
      <p:sp>
        <p:nvSpPr>
          <p:cNvPr id="178" name="Rectangle 177"/>
          <p:cNvSpPr/>
          <p:nvPr/>
        </p:nvSpPr>
        <p:spPr>
          <a:xfrm>
            <a:off x="7420894" y="5910047"/>
            <a:ext cx="838200" cy="404663"/>
          </a:xfrm>
          <a:prstGeom prst="rect">
            <a:avLst/>
          </a:prstGeom>
        </p:spPr>
        <p:txBody>
          <a:bodyPr wrap="square">
            <a:spAutoFit/>
          </a:bodyPr>
          <a:lstStyle/>
          <a:p>
            <a:r>
              <a:rPr lang="en-US" sz="2000" b="1" dirty="0">
                <a:solidFill>
                  <a:srgbClr val="009900"/>
                </a:solidFill>
              </a:rPr>
              <a:t>RX</a:t>
            </a:r>
          </a:p>
        </p:txBody>
      </p:sp>
      <p:grpSp>
        <p:nvGrpSpPr>
          <p:cNvPr id="2" name="Group 219"/>
          <p:cNvGrpSpPr/>
          <p:nvPr/>
        </p:nvGrpSpPr>
        <p:grpSpPr>
          <a:xfrm>
            <a:off x="6502617" y="4303204"/>
            <a:ext cx="1713313" cy="1160623"/>
            <a:chOff x="6092122" y="4278621"/>
            <a:chExt cx="1713313" cy="1160623"/>
          </a:xfrm>
        </p:grpSpPr>
        <p:grpSp>
          <p:nvGrpSpPr>
            <p:cNvPr id="3" name="Group 29"/>
            <p:cNvGrpSpPr/>
            <p:nvPr/>
          </p:nvGrpSpPr>
          <p:grpSpPr>
            <a:xfrm flipH="1">
              <a:off x="6092122" y="4278621"/>
              <a:ext cx="1662713" cy="1160623"/>
              <a:chOff x="1447800" y="7406640"/>
              <a:chExt cx="1371600" cy="1250612"/>
            </a:xfrm>
          </p:grpSpPr>
          <p:cxnSp>
            <p:nvCxnSpPr>
              <p:cNvPr id="194" name="Straight Connector 193"/>
              <p:cNvCxnSpPr/>
              <p:nvPr/>
            </p:nvCxnSpPr>
            <p:spPr>
              <a:xfrm rot="16200000" flipV="1">
                <a:off x="1120962" y="8327841"/>
                <a:ext cx="656251" cy="2571"/>
              </a:xfrm>
              <a:prstGeom prst="line">
                <a:avLst/>
              </a:prstGeom>
              <a:ln w="3175"/>
            </p:spPr>
            <p:style>
              <a:lnRef idx="1">
                <a:schemeClr val="dk1"/>
              </a:lnRef>
              <a:fillRef idx="0">
                <a:schemeClr val="dk1"/>
              </a:fillRef>
              <a:effectRef idx="0">
                <a:schemeClr val="dk1"/>
              </a:effectRef>
              <a:fontRef idx="minor">
                <a:schemeClr val="tx1"/>
              </a:fontRef>
            </p:style>
          </p:cxnSp>
          <p:cxnSp>
            <p:nvCxnSpPr>
              <p:cNvPr id="195" name="Straight Connector 194"/>
              <p:cNvCxnSpPr/>
              <p:nvPr/>
            </p:nvCxnSpPr>
            <p:spPr>
              <a:xfrm>
                <a:off x="1447800" y="8001000"/>
                <a:ext cx="5334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4" name="Group 24"/>
              <p:cNvGrpSpPr/>
              <p:nvPr/>
            </p:nvGrpSpPr>
            <p:grpSpPr>
              <a:xfrm>
                <a:off x="1524000" y="7406640"/>
                <a:ext cx="914403" cy="670557"/>
                <a:chOff x="1752600" y="7025640"/>
                <a:chExt cx="914403" cy="670557"/>
              </a:xfrm>
            </p:grpSpPr>
            <p:sp>
              <p:nvSpPr>
                <p:cNvPr id="198" name="Oval 197"/>
                <p:cNvSpPr/>
                <p:nvPr/>
              </p:nvSpPr>
              <p:spPr>
                <a:xfrm>
                  <a:off x="1752600" y="702564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99" name="Oval 198"/>
                <p:cNvSpPr/>
                <p:nvPr/>
              </p:nvSpPr>
              <p:spPr>
                <a:xfrm>
                  <a:off x="1803400" y="705104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00" name="Oval 199"/>
                <p:cNvSpPr/>
                <p:nvPr/>
              </p:nvSpPr>
              <p:spPr>
                <a:xfrm>
                  <a:off x="1828800" y="713740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01" name="Oval 200"/>
                <p:cNvSpPr/>
                <p:nvPr/>
              </p:nvSpPr>
              <p:spPr>
                <a:xfrm>
                  <a:off x="1854200" y="706120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02" name="Oval 201"/>
                <p:cNvSpPr/>
                <p:nvPr/>
              </p:nvSpPr>
              <p:spPr>
                <a:xfrm>
                  <a:off x="1778000" y="708660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03" name="Oval 202"/>
                <p:cNvSpPr/>
                <p:nvPr/>
              </p:nvSpPr>
              <p:spPr>
                <a:xfrm>
                  <a:off x="1879600" y="712724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04" name="Oval 203"/>
                <p:cNvSpPr/>
                <p:nvPr/>
              </p:nvSpPr>
              <p:spPr>
                <a:xfrm>
                  <a:off x="1905003" y="7162797"/>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cxnSp>
            <p:nvCxnSpPr>
              <p:cNvPr id="197" name="Straight Connector 196"/>
              <p:cNvCxnSpPr/>
              <p:nvPr/>
            </p:nvCxnSpPr>
            <p:spPr>
              <a:xfrm>
                <a:off x="1981200" y="7406640"/>
                <a:ext cx="838200" cy="0"/>
              </a:xfrm>
              <a:prstGeom prst="line">
                <a:avLst/>
              </a:prstGeom>
              <a:ln w="3175"/>
            </p:spPr>
            <p:style>
              <a:lnRef idx="1">
                <a:schemeClr val="dk1"/>
              </a:lnRef>
              <a:fillRef idx="0">
                <a:schemeClr val="dk1"/>
              </a:fillRef>
              <a:effectRef idx="0">
                <a:schemeClr val="dk1"/>
              </a:effectRef>
              <a:fontRef idx="minor">
                <a:schemeClr val="tx1"/>
              </a:fontRef>
            </p:style>
          </p:cxnSp>
        </p:grpSp>
        <p:sp>
          <p:nvSpPr>
            <p:cNvPr id="188" name="Oval 187"/>
            <p:cNvSpPr/>
            <p:nvPr/>
          </p:nvSpPr>
          <p:spPr>
            <a:xfrm flipH="1">
              <a:off x="7706049" y="5012022"/>
              <a:ext cx="99386" cy="907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grpSp>
      <p:grpSp>
        <p:nvGrpSpPr>
          <p:cNvPr id="5" name="Group 215"/>
          <p:cNvGrpSpPr/>
          <p:nvPr/>
        </p:nvGrpSpPr>
        <p:grpSpPr>
          <a:xfrm>
            <a:off x="5820694" y="4115678"/>
            <a:ext cx="1186774" cy="373478"/>
            <a:chOff x="5638800" y="3581400"/>
            <a:chExt cx="1186774" cy="373478"/>
          </a:xfrm>
        </p:grpSpPr>
        <p:cxnSp>
          <p:nvCxnSpPr>
            <p:cNvPr id="180" name="Straight Connector 179"/>
            <p:cNvCxnSpPr/>
            <p:nvPr/>
          </p:nvCxnSpPr>
          <p:spPr>
            <a:xfrm rot="10800000">
              <a:off x="5638800" y="3768137"/>
              <a:ext cx="1186774" cy="2"/>
            </a:xfrm>
            <a:prstGeom prst="line">
              <a:avLst/>
            </a:prstGeom>
          </p:spPr>
          <p:style>
            <a:lnRef idx="3">
              <a:schemeClr val="accent2"/>
            </a:lnRef>
            <a:fillRef idx="0">
              <a:schemeClr val="accent2"/>
            </a:fillRef>
            <a:effectRef idx="2">
              <a:schemeClr val="accent2"/>
            </a:effectRef>
            <a:fontRef idx="minor">
              <a:schemeClr val="tx1"/>
            </a:fontRef>
          </p:style>
        </p:cxnSp>
        <p:cxnSp>
          <p:nvCxnSpPr>
            <p:cNvPr id="181" name="Straight Connector 180"/>
            <p:cNvCxnSpPr/>
            <p:nvPr/>
          </p:nvCxnSpPr>
          <p:spPr>
            <a:xfrm rot="16200000">
              <a:off x="6397764" y="3768137"/>
              <a:ext cx="373478" cy="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2" name="Straight Connector 181"/>
            <p:cNvCxnSpPr/>
            <p:nvPr/>
          </p:nvCxnSpPr>
          <p:spPr>
            <a:xfrm rot="16200000">
              <a:off x="5910402" y="3768137"/>
              <a:ext cx="280109" cy="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3" name="Straight Connector 182"/>
            <p:cNvCxnSpPr/>
            <p:nvPr/>
          </p:nvCxnSpPr>
          <p:spPr>
            <a:xfrm rot="5400000" flipH="1">
              <a:off x="5585493" y="3768135"/>
              <a:ext cx="217862" cy="6"/>
            </a:xfrm>
            <a:prstGeom prst="line">
              <a:avLst/>
            </a:prstGeom>
          </p:spPr>
          <p:style>
            <a:lnRef idx="3">
              <a:schemeClr val="accent2"/>
            </a:lnRef>
            <a:fillRef idx="0">
              <a:schemeClr val="accent2"/>
            </a:fillRef>
            <a:effectRef idx="2">
              <a:schemeClr val="accent2"/>
            </a:effectRef>
            <a:fontRef idx="minor">
              <a:schemeClr val="tx1"/>
            </a:fontRef>
          </p:style>
        </p:cxnSp>
        <p:cxnSp>
          <p:nvCxnSpPr>
            <p:cNvPr id="184" name="Straight Connector 183"/>
            <p:cNvCxnSpPr/>
            <p:nvPr/>
          </p:nvCxnSpPr>
          <p:spPr>
            <a:xfrm rot="16200000">
              <a:off x="6235309" y="3768137"/>
              <a:ext cx="342355" cy="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5" name="Straight Connector 184"/>
            <p:cNvCxnSpPr/>
            <p:nvPr/>
          </p:nvCxnSpPr>
          <p:spPr>
            <a:xfrm rot="16200000">
              <a:off x="5747948" y="3768137"/>
              <a:ext cx="248985" cy="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6" name="Straight Connector 185"/>
            <p:cNvCxnSpPr/>
            <p:nvPr/>
          </p:nvCxnSpPr>
          <p:spPr>
            <a:xfrm rot="16200000">
              <a:off x="6072855" y="3768137"/>
              <a:ext cx="311232" cy="2"/>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6" name="Group 218"/>
          <p:cNvGrpSpPr/>
          <p:nvPr/>
        </p:nvGrpSpPr>
        <p:grpSpPr>
          <a:xfrm>
            <a:off x="1702690" y="4267200"/>
            <a:ext cx="1762832" cy="1160623"/>
            <a:chOff x="1292196" y="4242617"/>
            <a:chExt cx="1762832" cy="1160623"/>
          </a:xfrm>
        </p:grpSpPr>
        <p:grpSp>
          <p:nvGrpSpPr>
            <p:cNvPr id="7" name="Group 29"/>
            <p:cNvGrpSpPr/>
            <p:nvPr/>
          </p:nvGrpSpPr>
          <p:grpSpPr>
            <a:xfrm>
              <a:off x="1344131" y="4242617"/>
              <a:ext cx="1710897" cy="1160623"/>
              <a:chOff x="1447800" y="7406640"/>
              <a:chExt cx="1371600" cy="1250612"/>
            </a:xfrm>
          </p:grpSpPr>
          <p:cxnSp>
            <p:nvCxnSpPr>
              <p:cNvPr id="159" name="Straight Connector 158"/>
              <p:cNvCxnSpPr/>
              <p:nvPr/>
            </p:nvCxnSpPr>
            <p:spPr>
              <a:xfrm rot="16200000" flipV="1">
                <a:off x="1120962" y="8327841"/>
                <a:ext cx="656251" cy="2571"/>
              </a:xfrm>
              <a:prstGeom prst="line">
                <a:avLst/>
              </a:prstGeom>
              <a:ln w="3175"/>
            </p:spPr>
            <p:style>
              <a:lnRef idx="1">
                <a:schemeClr val="dk1"/>
              </a:lnRef>
              <a:fillRef idx="0">
                <a:schemeClr val="dk1"/>
              </a:fillRef>
              <a:effectRef idx="0">
                <a:schemeClr val="dk1"/>
              </a:effectRef>
              <a:fontRef idx="minor">
                <a:schemeClr val="tx1"/>
              </a:fontRef>
            </p:style>
          </p:cxnSp>
          <p:cxnSp>
            <p:nvCxnSpPr>
              <p:cNvPr id="160" name="Straight Connector 159"/>
              <p:cNvCxnSpPr/>
              <p:nvPr/>
            </p:nvCxnSpPr>
            <p:spPr>
              <a:xfrm>
                <a:off x="1447800" y="8001000"/>
                <a:ext cx="5334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8" name="Group 24"/>
              <p:cNvGrpSpPr/>
              <p:nvPr/>
            </p:nvGrpSpPr>
            <p:grpSpPr>
              <a:xfrm>
                <a:off x="1524000" y="7406640"/>
                <a:ext cx="914403" cy="670557"/>
                <a:chOff x="1752600" y="7025640"/>
                <a:chExt cx="914403" cy="670557"/>
              </a:xfrm>
            </p:grpSpPr>
            <p:sp>
              <p:nvSpPr>
                <p:cNvPr id="163" name="Oval 162"/>
                <p:cNvSpPr/>
                <p:nvPr/>
              </p:nvSpPr>
              <p:spPr>
                <a:xfrm>
                  <a:off x="1752600" y="702564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4" name="Oval 163"/>
                <p:cNvSpPr/>
                <p:nvPr/>
              </p:nvSpPr>
              <p:spPr>
                <a:xfrm>
                  <a:off x="1803400" y="705104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5" name="Oval 164"/>
                <p:cNvSpPr/>
                <p:nvPr/>
              </p:nvSpPr>
              <p:spPr>
                <a:xfrm>
                  <a:off x="1828800" y="713740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6" name="Oval 165"/>
                <p:cNvSpPr/>
                <p:nvPr/>
              </p:nvSpPr>
              <p:spPr>
                <a:xfrm>
                  <a:off x="1854200" y="706120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7" name="Oval 166"/>
                <p:cNvSpPr/>
                <p:nvPr/>
              </p:nvSpPr>
              <p:spPr>
                <a:xfrm>
                  <a:off x="1778000" y="708660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8" name="Oval 167"/>
                <p:cNvSpPr/>
                <p:nvPr/>
              </p:nvSpPr>
              <p:spPr>
                <a:xfrm>
                  <a:off x="1879600" y="7127240"/>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9" name="Oval 168"/>
                <p:cNvSpPr/>
                <p:nvPr/>
              </p:nvSpPr>
              <p:spPr>
                <a:xfrm>
                  <a:off x="1905003" y="7162797"/>
                  <a:ext cx="762000" cy="533400"/>
                </a:xfrm>
                <a:prstGeom prst="ellipse">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cxnSp>
            <p:nvCxnSpPr>
              <p:cNvPr id="162" name="Straight Connector 161"/>
              <p:cNvCxnSpPr/>
              <p:nvPr/>
            </p:nvCxnSpPr>
            <p:spPr>
              <a:xfrm>
                <a:off x="1981200" y="7406640"/>
                <a:ext cx="838200" cy="0"/>
              </a:xfrm>
              <a:prstGeom prst="line">
                <a:avLst/>
              </a:prstGeom>
              <a:ln w="3175"/>
            </p:spPr>
            <p:style>
              <a:lnRef idx="1">
                <a:schemeClr val="dk1"/>
              </a:lnRef>
              <a:fillRef idx="0">
                <a:schemeClr val="dk1"/>
              </a:fillRef>
              <a:effectRef idx="0">
                <a:schemeClr val="dk1"/>
              </a:effectRef>
              <a:fontRef idx="minor">
                <a:schemeClr val="tx1"/>
              </a:fontRef>
            </p:style>
          </p:cxnSp>
        </p:grpSp>
        <p:sp>
          <p:nvSpPr>
            <p:cNvPr id="170" name="Oval 169"/>
            <p:cNvSpPr/>
            <p:nvPr/>
          </p:nvSpPr>
          <p:spPr>
            <a:xfrm>
              <a:off x="1292196" y="4976017"/>
              <a:ext cx="102274" cy="907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grpSp>
      <p:grpSp>
        <p:nvGrpSpPr>
          <p:cNvPr id="9" name="Group 217"/>
          <p:cNvGrpSpPr/>
          <p:nvPr/>
        </p:nvGrpSpPr>
        <p:grpSpPr>
          <a:xfrm>
            <a:off x="2973363" y="4086835"/>
            <a:ext cx="1186774" cy="373478"/>
            <a:chOff x="2562869" y="4062253"/>
            <a:chExt cx="1186774" cy="373478"/>
          </a:xfrm>
        </p:grpSpPr>
        <p:cxnSp>
          <p:nvCxnSpPr>
            <p:cNvPr id="206" name="Straight Connector 205"/>
            <p:cNvCxnSpPr/>
            <p:nvPr/>
          </p:nvCxnSpPr>
          <p:spPr>
            <a:xfrm>
              <a:off x="2562869" y="4248992"/>
              <a:ext cx="1186774" cy="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7" name="Straight Connector 206"/>
            <p:cNvCxnSpPr/>
            <p:nvPr/>
          </p:nvCxnSpPr>
          <p:spPr>
            <a:xfrm rot="5400000">
              <a:off x="2617201" y="4248990"/>
              <a:ext cx="373478" cy="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8" name="Straight Connector 207"/>
            <p:cNvCxnSpPr/>
            <p:nvPr/>
          </p:nvCxnSpPr>
          <p:spPr>
            <a:xfrm rot="5400000">
              <a:off x="3197932" y="4248990"/>
              <a:ext cx="280109" cy="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9" name="Straight Connector 208"/>
            <p:cNvCxnSpPr/>
            <p:nvPr/>
          </p:nvCxnSpPr>
          <p:spPr>
            <a:xfrm rot="16200000" flipH="1">
              <a:off x="3585088" y="4248990"/>
              <a:ext cx="217862" cy="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0" name="Straight Connector 209"/>
            <p:cNvCxnSpPr/>
            <p:nvPr/>
          </p:nvCxnSpPr>
          <p:spPr>
            <a:xfrm rot="5400000">
              <a:off x="2810779" y="4248990"/>
              <a:ext cx="342355" cy="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1" name="Straight Connector 210"/>
            <p:cNvCxnSpPr/>
            <p:nvPr/>
          </p:nvCxnSpPr>
          <p:spPr>
            <a:xfrm rot="5400000">
              <a:off x="3391510" y="4248990"/>
              <a:ext cx="248985" cy="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2" name="Straight Connector 211"/>
            <p:cNvCxnSpPr/>
            <p:nvPr/>
          </p:nvCxnSpPr>
          <p:spPr>
            <a:xfrm rot="5400000">
              <a:off x="3004357" y="4248992"/>
              <a:ext cx="311232" cy="2"/>
            </a:xfrm>
            <a:prstGeom prst="line">
              <a:avLst/>
            </a:prstGeom>
            <a:ln/>
          </p:spPr>
          <p:style>
            <a:lnRef idx="3">
              <a:schemeClr val="accent2"/>
            </a:lnRef>
            <a:fillRef idx="0">
              <a:schemeClr val="accent2"/>
            </a:fillRef>
            <a:effectRef idx="2">
              <a:schemeClr val="accent2"/>
            </a:effectRef>
            <a:fontRef idx="minor">
              <a:schemeClr val="tx1"/>
            </a:fontRef>
          </p:style>
        </p:cxnSp>
      </p:grpSp>
      <p:pic>
        <p:nvPicPr>
          <p:cNvPr id="1027" name="Picture 3" descr="C:\Users\a4f6c\AppData\Local\Microsoft\Windows\Temporary Internet Files\Content.IE5\W9SEP8VJ\MC900441735[1].png"/>
          <p:cNvPicPr>
            <a:picLocks noChangeAspect="1" noChangeArrowheads="1"/>
          </p:cNvPicPr>
          <p:nvPr/>
        </p:nvPicPr>
        <p:blipFill>
          <a:blip r:embed="rId3" cstate="email"/>
          <a:srcRect/>
          <a:stretch>
            <a:fillRect/>
          </a:stretch>
        </p:blipFill>
        <p:spPr bwMode="auto">
          <a:xfrm rot="3198724">
            <a:off x="4498620" y="3807908"/>
            <a:ext cx="1011256" cy="1011256"/>
          </a:xfrm>
          <a:prstGeom prst="rect">
            <a:avLst/>
          </a:prstGeom>
          <a:ln>
            <a:noFill/>
          </a:ln>
          <a:effectLst>
            <a:outerShdw blurRad="292100" dist="139700" dir="2700000" algn="tl" rotWithShape="0">
              <a:srgbClr val="333333">
                <a:alpha val="65000"/>
              </a:srgbClr>
            </a:outerShdw>
          </a:effectLst>
        </p:spPr>
      </p:pic>
      <p:sp>
        <p:nvSpPr>
          <p:cNvPr id="171" name="Rectangle 170"/>
          <p:cNvSpPr/>
          <p:nvPr/>
        </p:nvSpPr>
        <p:spPr>
          <a:xfrm>
            <a:off x="1934651" y="5913069"/>
            <a:ext cx="920924" cy="404663"/>
          </a:xfrm>
          <a:prstGeom prst="rect">
            <a:avLst/>
          </a:prstGeom>
        </p:spPr>
        <p:txBody>
          <a:bodyPr wrap="square">
            <a:spAutoFit/>
          </a:bodyPr>
          <a:lstStyle/>
          <a:p>
            <a:r>
              <a:rPr lang="en-US" sz="2000" b="1" dirty="0">
                <a:solidFill>
                  <a:srgbClr val="009900"/>
                </a:solidFill>
              </a:rPr>
              <a:t>TX</a:t>
            </a:r>
          </a:p>
        </p:txBody>
      </p:sp>
      <p:sp>
        <p:nvSpPr>
          <p:cNvPr id="54" name="Title 8"/>
          <p:cNvSpPr txBox="1">
            <a:spLocks/>
          </p:cNvSpPr>
          <p:nvPr/>
        </p:nvSpPr>
        <p:spPr>
          <a:xfrm>
            <a:off x="2362200" y="1"/>
            <a:ext cx="7924800" cy="1096963"/>
          </a:xfrm>
          <a:prstGeom prst="rect">
            <a:avLst/>
          </a:prstGeom>
        </p:spPr>
        <p:txBody>
          <a:bodyPr anchor="b"/>
          <a:lst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a:lstStyle>
          <a:p>
            <a:r>
              <a:rPr lang="en-US" dirty="0">
                <a:solidFill>
                  <a:schemeClr val="tx1"/>
                </a:solidFill>
              </a:rPr>
              <a:t>How dB calculations work</a:t>
            </a:r>
          </a:p>
        </p:txBody>
      </p:sp>
      <p:pic>
        <p:nvPicPr>
          <p:cNvPr id="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52824" y="5270367"/>
            <a:ext cx="1045944" cy="1049444"/>
          </a:xfrm>
          <a:prstGeom prst="rect">
            <a:avLst/>
          </a:prstGeom>
          <a:noFill/>
          <a:ln w="9525">
            <a:noFill/>
            <a:miter lim="800000"/>
            <a:headEnd/>
            <a:tailEnd/>
          </a:ln>
        </p:spPr>
      </p:pic>
      <p:pic>
        <p:nvPicPr>
          <p:cNvPr id="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7692957" y="5270367"/>
            <a:ext cx="1045944" cy="1049444"/>
          </a:xfrm>
          <a:prstGeom prst="rect">
            <a:avLst/>
          </a:prstGeom>
          <a:noFill/>
          <a:ln w="9525">
            <a:noFill/>
            <a:miter lim="800000"/>
            <a:headEnd/>
            <a:tailEnd/>
          </a:ln>
        </p:spPr>
      </p:pic>
      <p:sp>
        <p:nvSpPr>
          <p:cNvPr id="10" name="TextBox 9">
            <a:extLst>
              <a:ext uri="{FF2B5EF4-FFF2-40B4-BE49-F238E27FC236}">
                <a16:creationId xmlns:a16="http://schemas.microsoft.com/office/drawing/2014/main" id="{2678FA92-FC00-4BC6-B752-93728218EE22}"/>
              </a:ext>
            </a:extLst>
          </p:cNvPr>
          <p:cNvSpPr txBox="1"/>
          <p:nvPr/>
        </p:nvSpPr>
        <p:spPr>
          <a:xfrm rot="16200000">
            <a:off x="-353270" y="2165517"/>
            <a:ext cx="2511391" cy="342145"/>
          </a:xfrm>
          <a:prstGeom prst="rect">
            <a:avLst/>
          </a:prstGeom>
          <a:noFill/>
        </p:spPr>
        <p:txBody>
          <a:bodyPr wrap="square" rtlCol="0">
            <a:spAutoFit/>
          </a:bodyPr>
          <a:lstStyle/>
          <a:p>
            <a:r>
              <a:rPr lang="en-CA" dirty="0"/>
              <a:t>Example numbers</a:t>
            </a:r>
          </a:p>
        </p:txBody>
      </p:sp>
      <p:sp>
        <p:nvSpPr>
          <p:cNvPr id="15" name="TextBox 14">
            <a:extLst>
              <a:ext uri="{FF2B5EF4-FFF2-40B4-BE49-F238E27FC236}">
                <a16:creationId xmlns:a16="http://schemas.microsoft.com/office/drawing/2014/main" id="{9BCAFB8A-871D-4475-89BE-79800E0A0E0E}"/>
              </a:ext>
            </a:extLst>
          </p:cNvPr>
          <p:cNvSpPr txBox="1"/>
          <p:nvPr/>
        </p:nvSpPr>
        <p:spPr>
          <a:xfrm>
            <a:off x="3392448" y="5163646"/>
            <a:ext cx="3114040" cy="883832"/>
          </a:xfrm>
          <a:prstGeom prst="rect">
            <a:avLst/>
          </a:prstGeom>
          <a:noFill/>
        </p:spPr>
        <p:txBody>
          <a:bodyPr wrap="square" rtlCol="0">
            <a:spAutoFit/>
          </a:bodyPr>
          <a:lstStyle/>
          <a:p>
            <a:pPr algn="ctr"/>
            <a:r>
              <a:rPr lang="en-CA" dirty="0"/>
              <a:t>If the threshold of reception of the receiver is -110dBm, this will work. </a:t>
            </a:r>
          </a:p>
        </p:txBody>
      </p:sp>
      <p:pic>
        <p:nvPicPr>
          <p:cNvPr id="11" name="Picture 10">
            <a:extLst>
              <a:ext uri="{FF2B5EF4-FFF2-40B4-BE49-F238E27FC236}">
                <a16:creationId xmlns:a16="http://schemas.microsoft.com/office/drawing/2014/main" id="{BE721716-9DA5-4D38-8458-A9A886CB7677}"/>
              </a:ext>
            </a:extLst>
          </p:cNvPr>
          <p:cNvPicPr>
            <a:picLocks noChangeAspect="1"/>
          </p:cNvPicPr>
          <p:nvPr/>
        </p:nvPicPr>
        <p:blipFill>
          <a:blip r:embed="rId5"/>
          <a:stretch>
            <a:fillRect/>
          </a:stretch>
        </p:blipFill>
        <p:spPr>
          <a:xfrm>
            <a:off x="9306666" y="0"/>
            <a:ext cx="2711302" cy="6858000"/>
          </a:xfrm>
          <a:prstGeom prst="rect">
            <a:avLst/>
          </a:prstGeom>
        </p:spPr>
      </p:pic>
    </p:spTree>
    <p:extLst>
      <p:ext uri="{BB962C8B-B14F-4D97-AF65-F5344CB8AC3E}">
        <p14:creationId xmlns:p14="http://schemas.microsoft.com/office/powerpoint/2010/main" val="870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2" end="2"/>
                                            </p:txEl>
                                          </p:spTgt>
                                        </p:tgtEl>
                                        <p:attrNameLst>
                                          <p:attrName>style.visibility</p:attrName>
                                        </p:attrNameLst>
                                      </p:cBhvr>
                                      <p:to>
                                        <p:strVal val="visible"/>
                                      </p:to>
                                    </p:set>
                                  </p:childTnLst>
                                </p:cTn>
                              </p:par>
                              <p:par>
                                <p:cTn id="11" presetID="23"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4*#ppt_w"/>
                                          </p:val>
                                        </p:tav>
                                        <p:tav tm="100000">
                                          <p:val>
                                            <p:strVal val="#ppt_w"/>
                                          </p:val>
                                        </p:tav>
                                      </p:tavLst>
                                    </p:anim>
                                    <p:anim calcmode="lin" valueType="num">
                                      <p:cBhvr>
                                        <p:cTn id="14"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par>
                                <p:cTn id="19" presetID="23" presetClass="entr" presetSubtype="3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4*#ppt_w"/>
                                          </p:val>
                                        </p:tav>
                                        <p:tav tm="100000">
                                          <p:val>
                                            <p:strVal val="#ppt_w"/>
                                          </p:val>
                                        </p:tav>
                                      </p:tavLst>
                                    </p:anim>
                                    <p:anim calcmode="lin" valueType="num">
                                      <p:cBhvr>
                                        <p:cTn id="22"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xEl>
                                              <p:pRg st="4" end="4"/>
                                            </p:txEl>
                                          </p:spTgt>
                                        </p:tgtEl>
                                        <p:attrNameLst>
                                          <p:attrName>style.visibility</p:attrName>
                                        </p:attrNameLst>
                                      </p:cBhvr>
                                      <p:to>
                                        <p:strVal val="visible"/>
                                      </p:to>
                                    </p:set>
                                  </p:childTnLst>
                                </p:cTn>
                              </p:par>
                              <p:par>
                                <p:cTn id="27" presetID="23" presetClass="entr" presetSubtype="32"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ppt_w</p:attrName>
                                        </p:attrNameLst>
                                      </p:cBhvr>
                                      <p:tavLst>
                                        <p:tav tm="0">
                                          <p:val>
                                            <p:strVal val="4*#ppt_w"/>
                                          </p:val>
                                        </p:tav>
                                        <p:tav tm="100000">
                                          <p:val>
                                            <p:strVal val="#ppt_w"/>
                                          </p:val>
                                        </p:tav>
                                      </p:tavLst>
                                    </p:anim>
                                    <p:anim calcmode="lin" valueType="num">
                                      <p:cBhvr>
                                        <p:cTn id="30" dur="500" fill="hold"/>
                                        <p:tgtEl>
                                          <p:spTgt spid="1027"/>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5">
                                            <p:txEl>
                                              <p:pRg st="5" end="5"/>
                                            </p:txEl>
                                          </p:spTgt>
                                        </p:tgtEl>
                                        <p:attrNameLst>
                                          <p:attrName>style.visibility</p:attrName>
                                        </p:attrNameLst>
                                      </p:cBhvr>
                                      <p:to>
                                        <p:strVal val="visible"/>
                                      </p:to>
                                    </p:set>
                                  </p:childTnLst>
                                </p:cTn>
                              </p:par>
                              <p:par>
                                <p:cTn id="35" presetID="23" presetClass="entr" presetSubtype="3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strVal val="4*#ppt_w"/>
                                          </p:val>
                                        </p:tav>
                                        <p:tav tm="100000">
                                          <p:val>
                                            <p:strVal val="#ppt_w"/>
                                          </p:val>
                                        </p:tav>
                                      </p:tavLst>
                                    </p:anim>
                                    <p:anim calcmode="lin" valueType="num">
                                      <p:cBhvr>
                                        <p:cTn id="38"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5">
                                            <p:txEl>
                                              <p:pRg st="6" end="6"/>
                                            </p:txEl>
                                          </p:spTgt>
                                        </p:tgtEl>
                                        <p:attrNameLst>
                                          <p:attrName>style.visibility</p:attrName>
                                        </p:attrNameLst>
                                      </p:cBhvr>
                                      <p:to>
                                        <p:strVal val="visible"/>
                                      </p:to>
                                    </p:set>
                                  </p:childTnLst>
                                </p:cTn>
                              </p:par>
                              <p:par>
                                <p:cTn id="43" presetID="23" presetClass="entr" presetSubtype="32"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strVal val="4*#ppt_w"/>
                                          </p:val>
                                        </p:tav>
                                        <p:tav tm="100000">
                                          <p:val>
                                            <p:strVal val="#ppt_w"/>
                                          </p:val>
                                        </p:tav>
                                      </p:tavLst>
                                    </p:anim>
                                    <p:anim calcmode="lin" valueType="num">
                                      <p:cBhvr>
                                        <p:cTn id="46"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52601" y="381001"/>
            <a:ext cx="3828292"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Rules of the Game  </a:t>
            </a:r>
          </a:p>
        </p:txBody>
      </p:sp>
      <p:sp>
        <p:nvSpPr>
          <p:cNvPr id="63491" name="Rectangle 3"/>
          <p:cNvSpPr>
            <a:spLocks noChangeArrowheads="1"/>
          </p:cNvSpPr>
          <p:nvPr/>
        </p:nvSpPr>
        <p:spPr bwMode="auto">
          <a:xfrm>
            <a:off x="1930401" y="1350963"/>
            <a:ext cx="7808913" cy="30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dirty="0">
                <a:solidFill>
                  <a:schemeClr val="tx1"/>
                </a:solidFill>
                <a:latin typeface="Arial" panose="020B0604020202020204" pitchFamily="34" charset="0"/>
              </a:rPr>
              <a:t>The ELPRO 915U radio can transmit at a maximum of 30 dBm which equates to 1 Watt [1000 </a:t>
            </a:r>
            <a:r>
              <a:rPr lang="en-US" altLang="en-US" dirty="0" err="1">
                <a:solidFill>
                  <a:schemeClr val="tx1"/>
                </a:solidFill>
                <a:latin typeface="Arial" panose="020B0604020202020204" pitchFamily="34" charset="0"/>
              </a:rPr>
              <a:t>mW</a:t>
            </a:r>
            <a:r>
              <a:rPr lang="en-US" altLang="en-US" dirty="0">
                <a:solidFill>
                  <a:schemeClr val="tx1"/>
                </a:solidFill>
                <a:latin typeface="Arial" panose="020B0604020202020204" pitchFamily="34" charset="0"/>
              </a:rPr>
              <a:t>].</a:t>
            </a:r>
          </a:p>
          <a:p>
            <a:pPr eaLnBrk="1" hangingPunct="1">
              <a:spcBef>
                <a:spcPct val="0"/>
              </a:spcBef>
              <a:buFontTx/>
              <a:buNone/>
            </a:pPr>
            <a:endParaRPr lang="en-US" altLang="en-US" dirty="0">
              <a:solidFill>
                <a:schemeClr val="tx1"/>
              </a:solidFill>
              <a:latin typeface="Arial" panose="020B0604020202020204" pitchFamily="34" charset="0"/>
            </a:endParaRPr>
          </a:p>
          <a:p>
            <a:pPr eaLnBrk="1" hangingPunct="1">
              <a:spcBef>
                <a:spcPct val="0"/>
              </a:spcBef>
              <a:buFontTx/>
              <a:buNone/>
            </a:pPr>
            <a:r>
              <a:rPr lang="en-US" altLang="en-US" u="sng" dirty="0">
                <a:solidFill>
                  <a:schemeClr val="tx1"/>
                </a:solidFill>
                <a:latin typeface="Arial" panose="020B0604020202020204" pitchFamily="34" charset="0"/>
              </a:rPr>
              <a:t>Scenario 1</a:t>
            </a:r>
          </a:p>
          <a:p>
            <a:pPr eaLnBrk="1" hangingPunct="1">
              <a:spcBef>
                <a:spcPct val="0"/>
              </a:spcBef>
              <a:buFontTx/>
              <a:buNone/>
            </a:pPr>
            <a:endParaRPr lang="en-US" altLang="en-US" u="sng" dirty="0">
              <a:solidFill>
                <a:schemeClr val="tx1"/>
              </a:solidFill>
              <a:latin typeface="Arial" panose="020B0604020202020204" pitchFamily="34" charset="0"/>
            </a:endParaRPr>
          </a:p>
          <a:p>
            <a:pPr eaLnBrk="1" hangingPunct="1">
              <a:spcBef>
                <a:spcPct val="0"/>
              </a:spcBef>
              <a:buFont typeface="Wingdings" panose="05000000000000000000" pitchFamily="2" charset="2"/>
              <a:buChar char="Ø"/>
            </a:pPr>
            <a:r>
              <a:rPr lang="en-US" altLang="en-US" sz="1800" dirty="0">
                <a:solidFill>
                  <a:schemeClr val="tx1"/>
                </a:solidFill>
                <a:latin typeface="Arial" panose="020B0604020202020204" pitchFamily="34" charset="0"/>
              </a:rPr>
              <a:t>If we connected a 10 dBi Yagi antenna directly to the 915U [no loss in cable, no loss in connectors], what would our EIRP be in dBm and Watts [or </a:t>
            </a:r>
            <a:r>
              <a:rPr lang="en-US" altLang="en-US" sz="1800" dirty="0" err="1">
                <a:solidFill>
                  <a:schemeClr val="tx1"/>
                </a:solidFill>
                <a:latin typeface="Arial" panose="020B0604020202020204" pitchFamily="34" charset="0"/>
              </a:rPr>
              <a:t>mW</a:t>
            </a:r>
            <a:r>
              <a:rPr lang="en-US" altLang="en-US" sz="1800" dirty="0">
                <a:solidFill>
                  <a:schemeClr val="tx1"/>
                </a:solidFill>
                <a:latin typeface="Arial" panose="020B0604020202020204" pitchFamily="34" charset="0"/>
              </a:rPr>
              <a:t>]?</a:t>
            </a:r>
          </a:p>
          <a:p>
            <a:pPr eaLnBrk="1" hangingPunct="1">
              <a:spcBef>
                <a:spcPct val="0"/>
              </a:spcBef>
              <a:buFont typeface="Wingdings" panose="05000000000000000000" pitchFamily="2" charset="2"/>
              <a:buNone/>
            </a:pPr>
            <a:endParaRPr lang="en-US" altLang="en-US" dirty="0">
              <a:solidFill>
                <a:schemeClr val="tx1"/>
              </a:solidFill>
              <a:latin typeface="Arial" panose="020B0604020202020204" pitchFamily="34" charset="0"/>
            </a:endParaRPr>
          </a:p>
        </p:txBody>
      </p:sp>
      <p:sp>
        <p:nvSpPr>
          <p:cNvPr id="73732" name="Rectangle 4"/>
          <p:cNvSpPr>
            <a:spLocks noChangeArrowheads="1"/>
          </p:cNvSpPr>
          <p:nvPr/>
        </p:nvSpPr>
        <p:spPr bwMode="auto">
          <a:xfrm>
            <a:off x="1930400" y="3986214"/>
            <a:ext cx="8305800" cy="226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 typeface="Wingdings" panose="05000000000000000000" pitchFamily="2" charset="2"/>
              <a:buNone/>
            </a:pPr>
            <a:r>
              <a:rPr lang="en-US" altLang="en-US" u="sng">
                <a:solidFill>
                  <a:schemeClr val="tx1"/>
                </a:solidFill>
                <a:latin typeface="Arial" panose="020B0604020202020204" pitchFamily="34" charset="0"/>
              </a:rPr>
              <a:t>Answer</a:t>
            </a:r>
          </a:p>
          <a:p>
            <a:pPr eaLnBrk="1" hangingPunct="1">
              <a:spcBef>
                <a:spcPct val="0"/>
              </a:spcBef>
              <a:buFont typeface="Wingdings" panose="05000000000000000000" pitchFamily="2" charset="2"/>
              <a:buNone/>
            </a:pPr>
            <a:endParaRPr lang="en-US" altLang="en-US" u="sng">
              <a:solidFill>
                <a:schemeClr val="tx1"/>
              </a:solidFill>
              <a:latin typeface="Arial" panose="020B0604020202020204" pitchFamily="34" charset="0"/>
            </a:endParaRPr>
          </a:p>
          <a:p>
            <a:pPr eaLnBrk="1" hangingPunct="1">
              <a:spcBef>
                <a:spcPct val="0"/>
              </a:spcBef>
              <a:buFont typeface="Wingdings" panose="05000000000000000000" pitchFamily="2" charset="2"/>
              <a:buNone/>
            </a:pPr>
            <a:r>
              <a:rPr lang="en-US" altLang="en-US" sz="1800">
                <a:solidFill>
                  <a:schemeClr val="tx1"/>
                </a:solidFill>
                <a:latin typeface="Arial" panose="020B0604020202020204" pitchFamily="34" charset="0"/>
              </a:rPr>
              <a:t>30 dBm [Radio]	+ 10 dBi [Yagi] – 0 [Cable Loss]	= 40 dBm </a:t>
            </a:r>
          </a:p>
          <a:p>
            <a:pPr eaLnBrk="1" hangingPunct="1">
              <a:spcBef>
                <a:spcPct val="0"/>
              </a:spcBef>
              <a:buFont typeface="Wingdings" panose="05000000000000000000" pitchFamily="2" charset="2"/>
              <a:buNone/>
            </a:pPr>
            <a:endParaRPr lang="en-US" altLang="en-US" sz="1800">
              <a:solidFill>
                <a:schemeClr val="tx1"/>
              </a:solidFill>
              <a:latin typeface="Arial" panose="020B0604020202020204" pitchFamily="34" charset="0"/>
            </a:endParaRPr>
          </a:p>
          <a:p>
            <a:pPr eaLnBrk="1" hangingPunct="1">
              <a:spcBef>
                <a:spcPct val="0"/>
              </a:spcBef>
              <a:buFont typeface="Wingdings" panose="05000000000000000000" pitchFamily="2" charset="2"/>
              <a:buNone/>
            </a:pPr>
            <a:r>
              <a:rPr lang="en-US" altLang="en-US" sz="1800">
                <a:solidFill>
                  <a:schemeClr val="tx1"/>
                </a:solidFill>
                <a:latin typeface="Arial" panose="020B0604020202020204" pitchFamily="34" charset="0"/>
              </a:rPr>
              <a:t>And, from the previous slide we know that for every 10 dBm of gain we also see 10 times the power in mW.  So, if we take 1000 mW times 10 we see that this equates to 10000 mW [aka 10 Watts]</a:t>
            </a:r>
          </a:p>
        </p:txBody>
      </p:sp>
    </p:spTree>
    <p:extLst>
      <p:ext uri="{BB962C8B-B14F-4D97-AF65-F5344CB8AC3E}">
        <p14:creationId xmlns:p14="http://schemas.microsoft.com/office/powerpoint/2010/main" val="2604284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amond(in)">
                                      <p:cBhvr>
                                        <p:cTn id="7" dur="20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681164" y="381001"/>
            <a:ext cx="3828292"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Rules of the Game  </a:t>
            </a:r>
          </a:p>
        </p:txBody>
      </p:sp>
      <p:sp>
        <p:nvSpPr>
          <p:cNvPr id="65539" name="Rectangle 3"/>
          <p:cNvSpPr>
            <a:spLocks noChangeArrowheads="1"/>
          </p:cNvSpPr>
          <p:nvPr/>
        </p:nvSpPr>
        <p:spPr bwMode="auto">
          <a:xfrm>
            <a:off x="1752600" y="1538288"/>
            <a:ext cx="8305800" cy="213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dirty="0">
                <a:solidFill>
                  <a:schemeClr val="tx1"/>
                </a:solidFill>
                <a:latin typeface="Arial" panose="020B0604020202020204" pitchFamily="34" charset="0"/>
              </a:rPr>
              <a:t>The ELPRO 915U radio can transmit at a maximum of 30 dBm which equates to 1 Watt [1000 </a:t>
            </a:r>
            <a:r>
              <a:rPr lang="en-US" altLang="en-US" dirty="0" err="1">
                <a:solidFill>
                  <a:schemeClr val="tx1"/>
                </a:solidFill>
                <a:latin typeface="Arial" panose="020B0604020202020204" pitchFamily="34" charset="0"/>
              </a:rPr>
              <a:t>mW</a:t>
            </a:r>
            <a:r>
              <a:rPr lang="en-US" altLang="en-US" dirty="0">
                <a:solidFill>
                  <a:schemeClr val="tx1"/>
                </a:solidFill>
                <a:latin typeface="Arial" panose="020B0604020202020204" pitchFamily="34" charset="0"/>
              </a:rPr>
              <a:t>].</a:t>
            </a:r>
          </a:p>
          <a:p>
            <a:pPr eaLnBrk="1" hangingPunct="1">
              <a:spcBef>
                <a:spcPct val="0"/>
              </a:spcBef>
              <a:buFontTx/>
              <a:buNone/>
            </a:pPr>
            <a:endParaRPr lang="en-US" altLang="en-US" sz="800" dirty="0">
              <a:solidFill>
                <a:schemeClr val="tx1"/>
              </a:solidFill>
              <a:latin typeface="Arial" panose="020B0604020202020204" pitchFamily="34" charset="0"/>
            </a:endParaRPr>
          </a:p>
          <a:p>
            <a:pPr eaLnBrk="1" hangingPunct="1">
              <a:spcBef>
                <a:spcPct val="0"/>
              </a:spcBef>
              <a:buFont typeface="Wingdings" panose="05000000000000000000" pitchFamily="2" charset="2"/>
              <a:buNone/>
            </a:pPr>
            <a:r>
              <a:rPr lang="en-US" altLang="en-US" sz="1800" u="sng" dirty="0">
                <a:solidFill>
                  <a:schemeClr val="tx1"/>
                </a:solidFill>
                <a:latin typeface="Arial" panose="020B0604020202020204" pitchFamily="34" charset="0"/>
              </a:rPr>
              <a:t>Scenario 2</a:t>
            </a:r>
          </a:p>
          <a:p>
            <a:pPr eaLnBrk="1" hangingPunct="1">
              <a:spcBef>
                <a:spcPct val="0"/>
              </a:spcBef>
              <a:buFont typeface="Wingdings" panose="05000000000000000000" pitchFamily="2" charset="2"/>
              <a:buNone/>
            </a:pPr>
            <a:endParaRPr lang="en-US" altLang="en-US" sz="800" u="sng" dirty="0">
              <a:solidFill>
                <a:schemeClr val="tx1"/>
              </a:solidFill>
              <a:latin typeface="Arial" panose="020B0604020202020204" pitchFamily="34" charset="0"/>
            </a:endParaRPr>
          </a:p>
          <a:p>
            <a:pPr eaLnBrk="1" hangingPunct="1">
              <a:spcBef>
                <a:spcPct val="0"/>
              </a:spcBef>
              <a:buFont typeface="Wingdings" panose="05000000000000000000" pitchFamily="2" charset="2"/>
              <a:buChar char="Ø"/>
            </a:pPr>
            <a:r>
              <a:rPr lang="en-US" altLang="en-US" sz="1600" dirty="0">
                <a:solidFill>
                  <a:schemeClr val="tx1"/>
                </a:solidFill>
                <a:latin typeface="Arial" panose="020B0604020202020204" pitchFamily="34" charset="0"/>
              </a:rPr>
              <a:t>If we connected a 9 dBi Yagi antenna directly to the 915U[no loss in cable, no loss in connectors], and turned our transmit power of the 915U down to 500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 what would our EIRP be in dBm and Watts [or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a:t>
            </a:r>
          </a:p>
        </p:txBody>
      </p:sp>
      <p:sp>
        <p:nvSpPr>
          <p:cNvPr id="75780" name="Rectangle 4"/>
          <p:cNvSpPr>
            <a:spLocks noChangeArrowheads="1"/>
          </p:cNvSpPr>
          <p:nvPr/>
        </p:nvSpPr>
        <p:spPr bwMode="auto">
          <a:xfrm>
            <a:off x="1752600" y="3876675"/>
            <a:ext cx="8305800" cy="21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 typeface="Wingdings" panose="05000000000000000000" pitchFamily="2" charset="2"/>
              <a:buNone/>
            </a:pPr>
            <a:r>
              <a:rPr lang="en-US" altLang="en-US" u="sng" dirty="0">
                <a:solidFill>
                  <a:schemeClr val="tx1"/>
                </a:solidFill>
                <a:latin typeface="Arial" panose="020B0604020202020204" pitchFamily="34" charset="0"/>
              </a:rPr>
              <a:t>Answer</a:t>
            </a:r>
          </a:p>
          <a:p>
            <a:pPr eaLnBrk="1" hangingPunct="1">
              <a:spcBef>
                <a:spcPct val="0"/>
              </a:spcBef>
              <a:buFont typeface="Wingdings" panose="05000000000000000000" pitchFamily="2" charset="2"/>
              <a:buNone/>
            </a:pPr>
            <a:endParaRPr lang="en-US" altLang="en-US" sz="800" u="sng" dirty="0">
              <a:solidFill>
                <a:schemeClr val="tx1"/>
              </a:solidFill>
              <a:latin typeface="Arial" panose="020B0604020202020204" pitchFamily="34" charset="0"/>
            </a:endParaRPr>
          </a:p>
          <a:p>
            <a:pPr eaLnBrk="1" hangingPunct="1">
              <a:spcBef>
                <a:spcPct val="0"/>
              </a:spcBef>
              <a:buFont typeface="Wingdings" panose="05000000000000000000" pitchFamily="2" charset="2"/>
              <a:buNone/>
            </a:pPr>
            <a:r>
              <a:rPr lang="en-US" altLang="en-US" sz="1600" dirty="0">
                <a:solidFill>
                  <a:schemeClr val="tx1"/>
                </a:solidFill>
                <a:latin typeface="Arial" panose="020B0604020202020204" pitchFamily="34" charset="0"/>
              </a:rPr>
              <a:t>First, we need to convert 500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 into dBm.  We know that at full output power the radio is at 30 dBm or 1000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  We know that for every -3 dB we cut our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 power in half.  So, in this scenario our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 power is cut in half (was 1000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 now 500 </a:t>
            </a:r>
            <a:r>
              <a:rPr lang="en-US" altLang="en-US" sz="1600" dirty="0" err="1">
                <a:solidFill>
                  <a:schemeClr val="tx1"/>
                </a:solidFill>
                <a:latin typeface="Arial" panose="020B0604020202020204" pitchFamily="34" charset="0"/>
              </a:rPr>
              <a:t>mW</a:t>
            </a:r>
            <a:r>
              <a:rPr lang="en-US" altLang="en-US" sz="1600" dirty="0">
                <a:solidFill>
                  <a:schemeClr val="tx1"/>
                </a:solidFill>
                <a:latin typeface="Arial" panose="020B0604020202020204" pitchFamily="34" charset="0"/>
              </a:rPr>
              <a:t>) therefore we conclude that our dBm must be 27 (30 – 3 dB = 27).</a:t>
            </a:r>
          </a:p>
          <a:p>
            <a:pPr eaLnBrk="1" hangingPunct="1">
              <a:spcBef>
                <a:spcPct val="0"/>
              </a:spcBef>
              <a:buFont typeface="Wingdings" panose="05000000000000000000" pitchFamily="2" charset="2"/>
              <a:buNone/>
            </a:pPr>
            <a:endParaRPr lang="en-US" altLang="en-US" sz="1600" dirty="0">
              <a:solidFill>
                <a:schemeClr val="tx1"/>
              </a:solidFill>
              <a:latin typeface="Arial" panose="020B0604020202020204" pitchFamily="34" charset="0"/>
            </a:endParaRPr>
          </a:p>
          <a:p>
            <a:pPr eaLnBrk="1" hangingPunct="1">
              <a:spcBef>
                <a:spcPct val="0"/>
              </a:spcBef>
              <a:buFont typeface="Wingdings" panose="05000000000000000000" pitchFamily="2" charset="2"/>
              <a:buNone/>
            </a:pPr>
            <a:r>
              <a:rPr lang="en-US" altLang="en-US" sz="1600" dirty="0">
                <a:solidFill>
                  <a:schemeClr val="tx1"/>
                </a:solidFill>
                <a:latin typeface="Arial" panose="020B0604020202020204" pitchFamily="34" charset="0"/>
              </a:rPr>
              <a:t>27 dBm [Radio]	+ 9 dBi [Yagi] – 0 [Cable Loss]	= 36 dBm [4 Watts]</a:t>
            </a:r>
          </a:p>
        </p:txBody>
      </p:sp>
    </p:spTree>
    <p:extLst>
      <p:ext uri="{BB962C8B-B14F-4D97-AF65-F5344CB8AC3E}">
        <p14:creationId xmlns:p14="http://schemas.microsoft.com/office/powerpoint/2010/main" val="177131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524001" y="1580766"/>
            <a:ext cx="184731" cy="38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endParaRPr lang="en-US" altLang="en-US" sz="1800">
              <a:solidFill>
                <a:schemeClr val="tx1"/>
              </a:solidFill>
              <a:latin typeface="Corbel" panose="020B0503020204020204" pitchFamily="34" charset="0"/>
            </a:endParaRPr>
          </a:p>
        </p:txBody>
      </p:sp>
      <p:sp>
        <p:nvSpPr>
          <p:cNvPr id="71683" name="Text Box 3"/>
          <p:cNvSpPr txBox="1">
            <a:spLocks noChangeArrowheads="1"/>
          </p:cNvSpPr>
          <p:nvPr/>
        </p:nvSpPr>
        <p:spPr bwMode="auto">
          <a:xfrm>
            <a:off x="2895600" y="1219200"/>
            <a:ext cx="7543800"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None/>
            </a:pPr>
            <a:r>
              <a:rPr lang="en-US" altLang="en-US" sz="3200" dirty="0">
                <a:solidFill>
                  <a:srgbClr val="0033CC"/>
                </a:solidFill>
                <a:latin typeface="Arial" panose="020B0604020202020204" pitchFamily="34" charset="0"/>
              </a:rPr>
              <a:t>Complete a Site Survey</a:t>
            </a:r>
          </a:p>
        </p:txBody>
      </p:sp>
      <p:sp>
        <p:nvSpPr>
          <p:cNvPr id="71684" name="Text Box 4"/>
          <p:cNvSpPr txBox="1">
            <a:spLocks noChangeArrowheads="1"/>
          </p:cNvSpPr>
          <p:nvPr/>
        </p:nvSpPr>
        <p:spPr bwMode="auto">
          <a:xfrm>
            <a:off x="1524001" y="555097"/>
            <a:ext cx="2743200" cy="60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None/>
            </a:pPr>
            <a:r>
              <a:rPr lang="en-US" altLang="en-US" sz="3200" dirty="0">
                <a:solidFill>
                  <a:schemeClr val="tx1"/>
                </a:solidFill>
                <a:latin typeface="+mj-lt"/>
                <a:cs typeface="Calibri" panose="020F0502020204030204" pitchFamily="34" charset="0"/>
              </a:rPr>
              <a:t>Site Survey</a:t>
            </a:r>
          </a:p>
        </p:txBody>
      </p:sp>
      <p:sp>
        <p:nvSpPr>
          <p:cNvPr id="71685" name="Text Box 5"/>
          <p:cNvSpPr txBox="1">
            <a:spLocks noChangeArrowheads="1"/>
          </p:cNvSpPr>
          <p:nvPr/>
        </p:nvSpPr>
        <p:spPr bwMode="auto">
          <a:xfrm>
            <a:off x="5923085" y="2206869"/>
            <a:ext cx="4419600" cy="398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Char char="•"/>
            </a:pPr>
            <a:r>
              <a:rPr lang="en-US" altLang="en-US" sz="1800" dirty="0">
                <a:solidFill>
                  <a:schemeClr val="tx1"/>
                </a:solidFill>
                <a:latin typeface="Arial" panose="020B0604020202020204" pitchFamily="34" charset="0"/>
              </a:rPr>
              <a:t> Include a Google Earth .</a:t>
            </a:r>
            <a:r>
              <a:rPr lang="en-US" altLang="en-US" sz="1800" dirty="0" err="1">
                <a:solidFill>
                  <a:schemeClr val="tx1"/>
                </a:solidFill>
                <a:latin typeface="Arial" panose="020B0604020202020204" pitchFamily="34" charset="0"/>
              </a:rPr>
              <a:t>kmz</a:t>
            </a:r>
            <a:r>
              <a:rPr lang="en-US" altLang="en-US" sz="1800" dirty="0">
                <a:solidFill>
                  <a:schemeClr val="tx1"/>
                </a:solidFill>
                <a:latin typeface="Arial" panose="020B0604020202020204" pitchFamily="34" charset="0"/>
              </a:rPr>
              <a:t> file</a:t>
            </a:r>
          </a:p>
          <a:p>
            <a:pPr eaLnBrk="1" hangingPunct="1">
              <a:spcBef>
                <a:spcPct val="50000"/>
              </a:spcBef>
              <a:buFontTx/>
              <a:buChar char="•"/>
            </a:pPr>
            <a:r>
              <a:rPr lang="en-US" altLang="en-US" sz="1800" dirty="0">
                <a:solidFill>
                  <a:schemeClr val="tx1"/>
                </a:solidFill>
                <a:latin typeface="Arial" panose="020B0604020202020204" pitchFamily="34" charset="0"/>
              </a:rPr>
              <a:t>Include all available tower heights</a:t>
            </a:r>
          </a:p>
          <a:p>
            <a:pPr eaLnBrk="1" hangingPunct="1">
              <a:spcBef>
                <a:spcPct val="50000"/>
              </a:spcBef>
              <a:buFontTx/>
              <a:buChar char="•"/>
            </a:pPr>
            <a:r>
              <a:rPr lang="en-US" altLang="en-US" sz="1800" dirty="0">
                <a:solidFill>
                  <a:schemeClr val="tx1"/>
                </a:solidFill>
                <a:latin typeface="Arial" panose="020B0604020202020204" pitchFamily="34" charset="0"/>
              </a:rPr>
              <a:t>Include all obstacles and heights including trees and buildings</a:t>
            </a:r>
          </a:p>
          <a:p>
            <a:pPr eaLnBrk="1" hangingPunct="1">
              <a:spcBef>
                <a:spcPct val="50000"/>
              </a:spcBef>
              <a:buFontTx/>
              <a:buChar char="•"/>
            </a:pPr>
            <a:r>
              <a:rPr lang="en-US" altLang="en-US" sz="1800" dirty="0">
                <a:solidFill>
                  <a:schemeClr val="tx1"/>
                </a:solidFill>
                <a:latin typeface="Arial" panose="020B0604020202020204" pitchFamily="34" charset="0"/>
              </a:rPr>
              <a:t>Use correct format of coordinates:</a:t>
            </a:r>
          </a:p>
          <a:p>
            <a:pPr lvl="1" eaLnBrk="1" hangingPunct="1">
              <a:spcBef>
                <a:spcPct val="50000"/>
              </a:spcBef>
              <a:buFontTx/>
              <a:buChar char="•"/>
            </a:pPr>
            <a:r>
              <a:rPr lang="en-US" altLang="en-US" dirty="0">
                <a:solidFill>
                  <a:schemeClr val="tx1"/>
                </a:solidFill>
                <a:latin typeface="Arial" panose="020B0604020202020204" pitchFamily="34" charset="0"/>
              </a:rPr>
              <a:t>98 65 23.5666 or 98.656566665</a:t>
            </a:r>
          </a:p>
          <a:p>
            <a:pPr lvl="1" eaLnBrk="1" hangingPunct="1">
              <a:spcBef>
                <a:spcPct val="50000"/>
              </a:spcBef>
              <a:buFontTx/>
              <a:buChar char="•"/>
            </a:pPr>
            <a:r>
              <a:rPr lang="en-US" altLang="en-US" dirty="0" err="1">
                <a:solidFill>
                  <a:schemeClr val="tx1"/>
                </a:solidFill>
                <a:latin typeface="Arial" panose="020B0604020202020204" pitchFamily="34" charset="0"/>
              </a:rPr>
              <a:t>DD.dddd</a:t>
            </a:r>
            <a:r>
              <a:rPr lang="en-US" altLang="en-US" dirty="0">
                <a:solidFill>
                  <a:schemeClr val="tx1"/>
                </a:solidFill>
                <a:latin typeface="Arial" panose="020B0604020202020204" pitchFamily="34" charset="0"/>
              </a:rPr>
              <a:t> or DD MM </a:t>
            </a:r>
            <a:r>
              <a:rPr lang="en-US" altLang="en-US" dirty="0" err="1">
                <a:solidFill>
                  <a:schemeClr val="tx1"/>
                </a:solidFill>
                <a:latin typeface="Arial" panose="020B0604020202020204" pitchFamily="34" charset="0"/>
              </a:rPr>
              <a:t>SS.ssss</a:t>
            </a:r>
            <a:endParaRPr lang="en-US" altLang="en-US" dirty="0">
              <a:solidFill>
                <a:schemeClr val="tx1"/>
              </a:solidFill>
              <a:latin typeface="Arial" panose="020B0604020202020204" pitchFamily="34" charset="0"/>
            </a:endParaRPr>
          </a:p>
          <a:p>
            <a:pPr eaLnBrk="1" hangingPunct="1">
              <a:spcBef>
                <a:spcPct val="50000"/>
              </a:spcBef>
              <a:buFontTx/>
              <a:buChar char="•"/>
            </a:pPr>
            <a:r>
              <a:rPr lang="en-US" altLang="en-US" sz="1800" dirty="0">
                <a:solidFill>
                  <a:schemeClr val="tx1"/>
                </a:solidFill>
                <a:latin typeface="Arial" panose="020B0604020202020204" pitchFamily="34" charset="0"/>
              </a:rPr>
              <a:t>Email form to Include Master location and potential Repeater sites to Brian</a:t>
            </a:r>
          </a:p>
          <a:p>
            <a:pPr eaLnBrk="1" hangingPunct="1">
              <a:spcBef>
                <a:spcPct val="50000"/>
              </a:spcBef>
              <a:buFontTx/>
              <a:buChar char="•"/>
            </a:pPr>
            <a:r>
              <a:rPr lang="en-US" altLang="en-US" sz="1800" dirty="0">
                <a:solidFill>
                  <a:schemeClr val="tx1"/>
                </a:solidFill>
                <a:latin typeface="Arial" panose="020B0604020202020204" pitchFamily="34" charset="0"/>
              </a:rPr>
              <a:t>Brian.Cunningham@elpro.com.au</a:t>
            </a:r>
          </a:p>
        </p:txBody>
      </p:sp>
      <p:pic>
        <p:nvPicPr>
          <p:cNvPr id="6" name="Picture 6">
            <a:extLst>
              <a:ext uri="{FF2B5EF4-FFF2-40B4-BE49-F238E27FC236}">
                <a16:creationId xmlns:a16="http://schemas.microsoft.com/office/drawing/2014/main" id="{53CEEAEF-48C5-46A9-8E8D-38052C0DE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 y="1811222"/>
            <a:ext cx="56054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CFB874FA-2BF8-477F-A302-146CAC1CB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31" y="4269122"/>
            <a:ext cx="44846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02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3991-41B3-4115-9465-3E9257BD7B47}"/>
              </a:ext>
            </a:extLst>
          </p:cNvPr>
          <p:cNvSpPr>
            <a:spLocks noGrp="1"/>
          </p:cNvSpPr>
          <p:nvPr>
            <p:ph type="title"/>
          </p:nvPr>
        </p:nvSpPr>
        <p:spPr/>
        <p:txBody>
          <a:bodyPr/>
          <a:lstStyle/>
          <a:p>
            <a:r>
              <a:rPr lang="en-CA" dirty="0">
                <a:solidFill>
                  <a:schemeClr val="tx1"/>
                </a:solidFill>
                <a:latin typeface="Arial" panose="020B0604020202020204" pitchFamily="34" charset="0"/>
                <a:cs typeface="Arial" panose="020B0604020202020204" pitchFamily="34" charset="0"/>
              </a:rPr>
              <a:t>History of ELPRO</a:t>
            </a:r>
          </a:p>
        </p:txBody>
      </p:sp>
      <p:pic>
        <p:nvPicPr>
          <p:cNvPr id="4" name="Picture 3">
            <a:extLst>
              <a:ext uri="{FF2B5EF4-FFF2-40B4-BE49-F238E27FC236}">
                <a16:creationId xmlns:a16="http://schemas.microsoft.com/office/drawing/2014/main" id="{8AE3A9C8-68F9-4700-B4A5-5ED48FEFD47F}"/>
              </a:ext>
            </a:extLst>
          </p:cNvPr>
          <p:cNvPicPr>
            <a:picLocks noChangeAspect="1"/>
          </p:cNvPicPr>
          <p:nvPr/>
        </p:nvPicPr>
        <p:blipFill>
          <a:blip r:embed="rId2"/>
          <a:stretch>
            <a:fillRect/>
          </a:stretch>
        </p:blipFill>
        <p:spPr>
          <a:xfrm>
            <a:off x="1600200" y="1905000"/>
            <a:ext cx="9144000" cy="3860426"/>
          </a:xfrm>
          <a:prstGeom prst="rect">
            <a:avLst/>
          </a:prstGeom>
        </p:spPr>
      </p:pic>
    </p:spTree>
    <p:extLst>
      <p:ext uri="{BB962C8B-B14F-4D97-AF65-F5344CB8AC3E}">
        <p14:creationId xmlns:p14="http://schemas.microsoft.com/office/powerpoint/2010/main" val="881493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804"/>
          <a:stretch>
            <a:fillRect/>
          </a:stretch>
        </p:blipFill>
        <p:spPr bwMode="auto">
          <a:xfrm>
            <a:off x="914399" y="1181101"/>
            <a:ext cx="10258425" cy="538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681164" y="381001"/>
            <a:ext cx="2096471"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Topo Map </a:t>
            </a:r>
          </a:p>
        </p:txBody>
      </p:sp>
    </p:spTree>
    <p:extLst>
      <p:ext uri="{BB962C8B-B14F-4D97-AF65-F5344CB8AC3E}">
        <p14:creationId xmlns:p14="http://schemas.microsoft.com/office/powerpoint/2010/main" val="290404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770063" y="442914"/>
            <a:ext cx="6652968"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Path Study Basics – Fresnel Zone</a:t>
            </a:r>
          </a:p>
        </p:txBody>
      </p:sp>
      <p:pic>
        <p:nvPicPr>
          <p:cNvPr id="76803" name="Picture 3" descr="Fresnel_zone_disrup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6614" y="1447800"/>
            <a:ext cx="32527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descr="FrenselSVG_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1600200"/>
            <a:ext cx="502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5"/>
          <p:cNvSpPr>
            <a:spLocks noChangeArrowheads="1"/>
          </p:cNvSpPr>
          <p:nvPr/>
        </p:nvSpPr>
        <p:spPr bwMode="auto">
          <a:xfrm>
            <a:off x="1905000" y="4110055"/>
            <a:ext cx="4572000" cy="159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1800" u="sng">
                <a:solidFill>
                  <a:schemeClr val="tx1"/>
                </a:solidFill>
                <a:latin typeface="Arial" panose="020B0604020202020204" pitchFamily="34" charset="0"/>
              </a:rPr>
              <a:t>Fresnel Zone</a:t>
            </a:r>
          </a:p>
          <a:p>
            <a:pPr eaLnBrk="1" hangingPunct="1">
              <a:spcBef>
                <a:spcPct val="0"/>
              </a:spcBef>
              <a:buFontTx/>
              <a:buNone/>
            </a:pPr>
            <a:endParaRPr lang="en-US" altLang="en-US" sz="1800" u="sng">
              <a:solidFill>
                <a:schemeClr val="tx1"/>
              </a:solidFill>
              <a:latin typeface="Arial" panose="020B0604020202020204" pitchFamily="34" charset="0"/>
            </a:endParaRPr>
          </a:p>
          <a:p>
            <a:pPr eaLnBrk="1" hangingPunct="1">
              <a:spcBef>
                <a:spcPct val="0"/>
              </a:spcBef>
              <a:buFont typeface="Wingdings" panose="05000000000000000000" pitchFamily="2" charset="2"/>
              <a:buChar char="Ø"/>
            </a:pPr>
            <a:r>
              <a:rPr lang="en-US" altLang="en-US" sz="1800">
                <a:solidFill>
                  <a:schemeClr val="tx1"/>
                </a:solidFill>
                <a:latin typeface="Arial" panose="020B0604020202020204" pitchFamily="34" charset="0"/>
              </a:rPr>
              <a:t>d is the distance between the transmitter and the receiver</a:t>
            </a:r>
          </a:p>
          <a:p>
            <a:pPr eaLnBrk="1" hangingPunct="1">
              <a:spcBef>
                <a:spcPct val="0"/>
              </a:spcBef>
              <a:buFont typeface="Wingdings" panose="05000000000000000000" pitchFamily="2" charset="2"/>
              <a:buChar char="Ø"/>
            </a:pPr>
            <a:r>
              <a:rPr lang="en-US" altLang="en-US" sz="1800">
                <a:solidFill>
                  <a:schemeClr val="tx1"/>
                </a:solidFill>
                <a:latin typeface="Arial" panose="020B0604020202020204" pitchFamily="34" charset="0"/>
              </a:rPr>
              <a:t>b is the radius of the Fresnel zone. </a:t>
            </a:r>
          </a:p>
        </p:txBody>
      </p:sp>
    </p:spTree>
    <p:extLst>
      <p:ext uri="{BB962C8B-B14F-4D97-AF65-F5344CB8AC3E}">
        <p14:creationId xmlns:p14="http://schemas.microsoft.com/office/powerpoint/2010/main" val="338098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820863" y="381001"/>
            <a:ext cx="298480" cy="59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3200" dirty="0">
                <a:solidFill>
                  <a:schemeClr val="tx1"/>
                </a:solidFill>
                <a:latin typeface="+mj-lt"/>
                <a:cs typeface="Calibri" panose="020F0502020204030204" pitchFamily="34" charset="0"/>
              </a:rPr>
              <a:t> </a:t>
            </a:r>
          </a:p>
        </p:txBody>
      </p:sp>
      <p:pic>
        <p:nvPicPr>
          <p:cNvPr id="5" name="Picture 2" descr="Description: cid:image002.png@01D28965.C9592310">
            <a:extLst>
              <a:ext uri="{FF2B5EF4-FFF2-40B4-BE49-F238E27FC236}">
                <a16:creationId xmlns:a16="http://schemas.microsoft.com/office/drawing/2014/main" id="{B462BF9A-4584-44C4-891D-19B930BFD5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368" y="1268760"/>
            <a:ext cx="549665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DFE6B012-7474-4DE2-82DB-13CC59E04C2E}"/>
              </a:ext>
            </a:extLst>
          </p:cNvPr>
          <p:cNvSpPr>
            <a:spLocks noGrp="1"/>
          </p:cNvSpPr>
          <p:nvPr>
            <p:ph type="title"/>
          </p:nvPr>
        </p:nvSpPr>
        <p:spPr>
          <a:xfrm>
            <a:off x="1117600" y="1"/>
            <a:ext cx="10566400" cy="973021"/>
          </a:xfrm>
        </p:spPr>
        <p:txBody>
          <a:bodyPr/>
          <a:lstStyle/>
          <a:p>
            <a:r>
              <a:rPr lang="en-US" dirty="0">
                <a:solidFill>
                  <a:schemeClr val="tx1"/>
                </a:solidFill>
                <a:latin typeface="+mj-lt"/>
              </a:rPr>
              <a:t>Network Design (example)</a:t>
            </a:r>
          </a:p>
        </p:txBody>
      </p:sp>
      <p:sp>
        <p:nvSpPr>
          <p:cNvPr id="6" name="Content Placeholder 5">
            <a:extLst>
              <a:ext uri="{FF2B5EF4-FFF2-40B4-BE49-F238E27FC236}">
                <a16:creationId xmlns:a16="http://schemas.microsoft.com/office/drawing/2014/main" id="{DEEF99C5-F219-4BE7-92C0-3334F96B2378}"/>
              </a:ext>
            </a:extLst>
          </p:cNvPr>
          <p:cNvSpPr>
            <a:spLocks noGrp="1"/>
          </p:cNvSpPr>
          <p:nvPr>
            <p:ph sz="half" idx="2"/>
          </p:nvPr>
        </p:nvSpPr>
        <p:spPr>
          <a:xfrm>
            <a:off x="6503999" y="1552576"/>
            <a:ext cx="5496657" cy="4695825"/>
          </a:xfrm>
        </p:spPr>
        <p:txBody>
          <a:bodyPr/>
          <a:lstStyle/>
          <a:p>
            <a:pPr marL="0" indent="0">
              <a:buNone/>
            </a:pPr>
            <a:r>
              <a:rPr lang="en-US" dirty="0"/>
              <a:t>       Square – Master radio /Headend</a:t>
            </a:r>
          </a:p>
          <a:p>
            <a:pPr marL="0" indent="0">
              <a:buNone/>
            </a:pPr>
            <a:r>
              <a:rPr lang="en-US" dirty="0"/>
              <a:t>       </a:t>
            </a:r>
          </a:p>
          <a:p>
            <a:pPr marL="0" indent="0">
              <a:buNone/>
            </a:pPr>
            <a:r>
              <a:rPr lang="en-US" dirty="0"/>
              <a:t>       Triangle – Repeater site</a:t>
            </a:r>
          </a:p>
          <a:p>
            <a:pPr marL="0" indent="0">
              <a:buNone/>
            </a:pPr>
            <a:endParaRPr lang="en-US" dirty="0"/>
          </a:p>
          <a:p>
            <a:pPr marL="0" indent="0">
              <a:buNone/>
            </a:pPr>
            <a:r>
              <a:rPr lang="en-US" dirty="0"/>
              <a:t>       Circle – End point</a:t>
            </a:r>
          </a:p>
        </p:txBody>
      </p:sp>
      <p:sp>
        <p:nvSpPr>
          <p:cNvPr id="4" name="Rectangle 3">
            <a:extLst>
              <a:ext uri="{FF2B5EF4-FFF2-40B4-BE49-F238E27FC236}">
                <a16:creationId xmlns:a16="http://schemas.microsoft.com/office/drawing/2014/main" id="{F1DB83F0-7F67-43EF-A3F4-D7ED3E73CF3D}"/>
              </a:ext>
            </a:extLst>
          </p:cNvPr>
          <p:cNvSpPr/>
          <p:nvPr/>
        </p:nvSpPr>
        <p:spPr bwMode="auto">
          <a:xfrm>
            <a:off x="6721942" y="1700808"/>
            <a:ext cx="360040" cy="288032"/>
          </a:xfrm>
          <a:prstGeom prst="rect">
            <a:avLst/>
          </a:prstGeom>
          <a:solidFill>
            <a:schemeClr val="accent1"/>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Isosceles Triangle 6">
            <a:extLst>
              <a:ext uri="{FF2B5EF4-FFF2-40B4-BE49-F238E27FC236}">
                <a16:creationId xmlns:a16="http://schemas.microsoft.com/office/drawing/2014/main" id="{53C6AC62-6A9D-4261-A8C4-ACD16A8FAC04}"/>
              </a:ext>
            </a:extLst>
          </p:cNvPr>
          <p:cNvSpPr/>
          <p:nvPr/>
        </p:nvSpPr>
        <p:spPr bwMode="auto">
          <a:xfrm>
            <a:off x="6721942" y="2710179"/>
            <a:ext cx="360040" cy="432048"/>
          </a:xfrm>
          <a:prstGeom prst="triangle">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2783375E-CB3F-45B4-ACC0-7B55C8547429}"/>
              </a:ext>
            </a:extLst>
          </p:cNvPr>
          <p:cNvSpPr/>
          <p:nvPr/>
        </p:nvSpPr>
        <p:spPr bwMode="auto">
          <a:xfrm>
            <a:off x="6721942" y="2780928"/>
            <a:ext cx="454178"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6D02391F-527B-4741-AC25-2A9A254657E8}"/>
              </a:ext>
            </a:extLst>
          </p:cNvPr>
          <p:cNvSpPr/>
          <p:nvPr/>
        </p:nvSpPr>
        <p:spPr bwMode="auto">
          <a:xfrm>
            <a:off x="6627804" y="3852407"/>
            <a:ext cx="454178" cy="432048"/>
          </a:xfrm>
          <a:prstGeom prst="ellipse">
            <a:avLst/>
          </a:prstGeom>
          <a:solidFill>
            <a:schemeClr val="bg1"/>
          </a:solid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solidFill>
                <a:schemeClr val="tx1"/>
              </a:solidFill>
              <a:effectLst/>
              <a:latin typeface="Arial" charset="0"/>
            </a:endParaRPr>
          </a:p>
        </p:txBody>
      </p:sp>
      <p:sp>
        <p:nvSpPr>
          <p:cNvPr id="11" name="Oval 10">
            <a:extLst>
              <a:ext uri="{FF2B5EF4-FFF2-40B4-BE49-F238E27FC236}">
                <a16:creationId xmlns:a16="http://schemas.microsoft.com/office/drawing/2014/main" id="{38A12AA5-D835-4B51-B7E4-DACB0A6801B0}"/>
              </a:ext>
            </a:extLst>
          </p:cNvPr>
          <p:cNvSpPr/>
          <p:nvPr/>
        </p:nvSpPr>
        <p:spPr bwMode="auto">
          <a:xfrm>
            <a:off x="6923132" y="3175026"/>
            <a:ext cx="505975" cy="21253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2" name="Isosceles Triangle 11">
            <a:extLst>
              <a:ext uri="{FF2B5EF4-FFF2-40B4-BE49-F238E27FC236}">
                <a16:creationId xmlns:a16="http://schemas.microsoft.com/office/drawing/2014/main" id="{9B6B870B-0856-4C0E-854B-4321AE78AAED}"/>
              </a:ext>
            </a:extLst>
          </p:cNvPr>
          <p:cNvSpPr/>
          <p:nvPr/>
        </p:nvSpPr>
        <p:spPr bwMode="auto">
          <a:xfrm>
            <a:off x="6678630" y="3906096"/>
            <a:ext cx="352525" cy="277899"/>
          </a:xfrm>
          <a:prstGeom prst="triangle">
            <a:avLst>
              <a:gd name="adj" fmla="val 50000"/>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8060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Antenna Components"/>
          <p:cNvPicPr>
            <a:picLocks noGrp="1" noChangeAspect="1" noChangeArrowheads="1"/>
          </p:cNvPicPr>
          <p:nvPr>
            <p:ph sz="half" idx="11"/>
          </p:nvPr>
        </p:nvPicPr>
        <p:blipFill>
          <a:blip r:embed="rId3" cstate="email">
            <a:extLst>
              <a:ext uri="{28A0092B-C50C-407E-A947-70E740481C1C}">
                <a14:useLocalDpi xmlns:a14="http://schemas.microsoft.com/office/drawing/2010/main"/>
              </a:ext>
            </a:extLst>
          </a:blip>
          <a:srcRect/>
          <a:stretch>
            <a:fillRect/>
          </a:stretch>
        </p:blipFill>
        <p:spPr>
          <a:xfrm>
            <a:off x="1981200" y="1814514"/>
            <a:ext cx="4294188" cy="4110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Rectangle 2"/>
          <p:cNvSpPr>
            <a:spLocks noGrp="1" noChangeArrowheads="1"/>
          </p:cNvSpPr>
          <p:nvPr>
            <p:ph type="title"/>
          </p:nvPr>
        </p:nvSpPr>
        <p:spPr>
          <a:xfrm>
            <a:off x="762000" y="1066800"/>
            <a:ext cx="8229600" cy="5794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solidFill>
                  <a:srgbClr val="FC1228"/>
                </a:solidFill>
                <a:latin typeface="+mn-lt"/>
              </a:rPr>
              <a:t>Install Cables &amp; Antennas Properly</a:t>
            </a:r>
          </a:p>
        </p:txBody>
      </p:sp>
      <p:sp>
        <p:nvSpPr>
          <p:cNvPr id="84996" name="Rectangle 3"/>
          <p:cNvSpPr>
            <a:spLocks noGrp="1" noChangeArrowheads="1"/>
          </p:cNvSpPr>
          <p:nvPr>
            <p:ph type="body" sz="half" idx="4294967295"/>
          </p:nvPr>
        </p:nvSpPr>
        <p:spPr>
          <a:xfrm>
            <a:off x="6781800" y="1646239"/>
            <a:ext cx="3886200" cy="470852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nSpc>
                <a:spcPct val="80000"/>
              </a:lnSpc>
              <a:buNone/>
            </a:pPr>
            <a:r>
              <a:rPr lang="en-US" altLang="en-US" sz="1600" u="sng" dirty="0">
                <a:solidFill>
                  <a:schemeClr val="tx1"/>
                </a:solidFill>
              </a:rPr>
              <a:t>Equipment List</a:t>
            </a:r>
          </a:p>
          <a:p>
            <a:pPr marL="0" indent="0">
              <a:lnSpc>
                <a:spcPct val="80000"/>
              </a:lnSpc>
              <a:buNone/>
            </a:pPr>
            <a:endParaRPr lang="en-US" altLang="en-US" sz="1600" u="sng" dirty="0">
              <a:solidFill>
                <a:schemeClr val="tx1"/>
              </a:solidFill>
            </a:endParaRPr>
          </a:p>
          <a:p>
            <a:pPr marL="0" indent="0">
              <a:lnSpc>
                <a:spcPct val="80000"/>
              </a:lnSpc>
            </a:pPr>
            <a:r>
              <a:rPr lang="en-US" altLang="en-US" sz="1600" dirty="0">
                <a:solidFill>
                  <a:schemeClr val="tx1"/>
                </a:solidFill>
              </a:rPr>
              <a:t>Proper Antenna</a:t>
            </a:r>
          </a:p>
          <a:p>
            <a:pPr marL="0" indent="0">
              <a:lnSpc>
                <a:spcPct val="80000"/>
              </a:lnSpc>
              <a:buNone/>
            </a:pPr>
            <a:endParaRPr lang="en-US" altLang="en-US" sz="1600" dirty="0">
              <a:solidFill>
                <a:schemeClr val="tx1"/>
              </a:solidFill>
            </a:endParaRPr>
          </a:p>
          <a:p>
            <a:pPr marL="0" indent="0">
              <a:lnSpc>
                <a:spcPct val="80000"/>
              </a:lnSpc>
            </a:pPr>
            <a:r>
              <a:rPr lang="en-US" altLang="en-US" sz="1600" dirty="0">
                <a:solidFill>
                  <a:schemeClr val="tx1"/>
                </a:solidFill>
              </a:rPr>
              <a:t>Coax Cable</a:t>
            </a:r>
          </a:p>
          <a:p>
            <a:pPr marL="0" indent="0">
              <a:lnSpc>
                <a:spcPct val="80000"/>
              </a:lnSpc>
              <a:buNone/>
            </a:pPr>
            <a:endParaRPr lang="en-US" altLang="en-US" sz="1600" dirty="0">
              <a:solidFill>
                <a:schemeClr val="tx1"/>
              </a:solidFill>
            </a:endParaRPr>
          </a:p>
          <a:p>
            <a:pPr marL="0" indent="0">
              <a:lnSpc>
                <a:spcPct val="80000"/>
              </a:lnSpc>
            </a:pPr>
            <a:r>
              <a:rPr lang="en-US" altLang="en-US" sz="1600" dirty="0">
                <a:solidFill>
                  <a:schemeClr val="tx1"/>
                </a:solidFill>
              </a:rPr>
              <a:t>Lightening Arrestor</a:t>
            </a:r>
          </a:p>
          <a:p>
            <a:pPr marL="0" indent="0">
              <a:lnSpc>
                <a:spcPct val="80000"/>
              </a:lnSpc>
              <a:buNone/>
            </a:pPr>
            <a:endParaRPr lang="en-US" altLang="en-US" sz="1600" dirty="0">
              <a:solidFill>
                <a:schemeClr val="tx1"/>
              </a:solidFill>
            </a:endParaRPr>
          </a:p>
          <a:p>
            <a:pPr marL="0" indent="0">
              <a:lnSpc>
                <a:spcPct val="80000"/>
              </a:lnSpc>
            </a:pPr>
            <a:r>
              <a:rPr lang="en-US" altLang="en-US" sz="1600" dirty="0">
                <a:solidFill>
                  <a:schemeClr val="tx1"/>
                </a:solidFill>
              </a:rPr>
              <a:t>Grounding Rod</a:t>
            </a:r>
          </a:p>
          <a:p>
            <a:pPr marL="0" indent="0">
              <a:lnSpc>
                <a:spcPct val="80000"/>
              </a:lnSpc>
            </a:pPr>
            <a:endParaRPr lang="en-US" altLang="en-US" sz="1600" dirty="0">
              <a:solidFill>
                <a:schemeClr val="tx1"/>
              </a:solidFill>
            </a:endParaRPr>
          </a:p>
          <a:p>
            <a:pPr marL="0" indent="0">
              <a:lnSpc>
                <a:spcPct val="80000"/>
              </a:lnSpc>
            </a:pPr>
            <a:r>
              <a:rPr lang="en-US" altLang="en-US" sz="1600" dirty="0">
                <a:solidFill>
                  <a:schemeClr val="tx1"/>
                </a:solidFill>
              </a:rPr>
              <a:t>Grounding wire and Clamp</a:t>
            </a:r>
          </a:p>
          <a:p>
            <a:pPr marL="0" indent="0">
              <a:lnSpc>
                <a:spcPct val="80000"/>
              </a:lnSpc>
            </a:pPr>
            <a:endParaRPr lang="en-US" altLang="en-US" sz="1600" dirty="0">
              <a:solidFill>
                <a:schemeClr val="tx1"/>
              </a:solidFill>
            </a:endParaRPr>
          </a:p>
          <a:p>
            <a:pPr marL="0" indent="0">
              <a:lnSpc>
                <a:spcPct val="80000"/>
              </a:lnSpc>
            </a:pPr>
            <a:r>
              <a:rPr lang="en-US" altLang="en-US" sz="1600" dirty="0">
                <a:solidFill>
                  <a:schemeClr val="tx1"/>
                </a:solidFill>
              </a:rPr>
              <a:t>NEMA-4 Enclosure</a:t>
            </a:r>
          </a:p>
          <a:p>
            <a:pPr marL="0" indent="0">
              <a:lnSpc>
                <a:spcPct val="80000"/>
              </a:lnSpc>
            </a:pPr>
            <a:endParaRPr lang="en-US" altLang="en-US" sz="1600" dirty="0">
              <a:solidFill>
                <a:schemeClr val="tx1"/>
              </a:solidFill>
            </a:endParaRPr>
          </a:p>
          <a:p>
            <a:pPr marL="0" indent="0">
              <a:lnSpc>
                <a:spcPct val="80000"/>
              </a:lnSpc>
            </a:pPr>
            <a:r>
              <a:rPr lang="en-US" altLang="en-US" sz="1600" dirty="0">
                <a:solidFill>
                  <a:schemeClr val="tx1"/>
                </a:solidFill>
              </a:rPr>
              <a:t>Interior cables, Data and Power</a:t>
            </a:r>
          </a:p>
          <a:p>
            <a:pPr marL="0" indent="0">
              <a:lnSpc>
                <a:spcPct val="80000"/>
              </a:lnSpc>
            </a:pPr>
            <a:endParaRPr lang="en-US" altLang="en-US" sz="1600" dirty="0">
              <a:solidFill>
                <a:schemeClr val="tx1"/>
              </a:solidFill>
            </a:endParaRPr>
          </a:p>
          <a:p>
            <a:pPr marL="0" indent="0">
              <a:lnSpc>
                <a:spcPct val="80000"/>
              </a:lnSpc>
            </a:pPr>
            <a:r>
              <a:rPr lang="en-US" altLang="en-US" sz="1600" dirty="0">
                <a:solidFill>
                  <a:schemeClr val="tx1"/>
                </a:solidFill>
              </a:rPr>
              <a:t>Mounting Bracket</a:t>
            </a:r>
          </a:p>
          <a:p>
            <a:pPr marL="0" indent="0">
              <a:lnSpc>
                <a:spcPct val="80000"/>
              </a:lnSpc>
            </a:pPr>
            <a:endParaRPr lang="en-US" altLang="en-US" sz="1600" dirty="0">
              <a:solidFill>
                <a:schemeClr val="tx1"/>
              </a:solidFill>
            </a:endParaRPr>
          </a:p>
          <a:p>
            <a:pPr marL="0" indent="0">
              <a:lnSpc>
                <a:spcPct val="80000"/>
              </a:lnSpc>
            </a:pPr>
            <a:r>
              <a:rPr lang="en-US" altLang="en-US" sz="1600" dirty="0">
                <a:solidFill>
                  <a:schemeClr val="tx1"/>
                </a:solidFill>
              </a:rPr>
              <a:t>Radio</a:t>
            </a:r>
          </a:p>
        </p:txBody>
      </p:sp>
      <p:sp>
        <p:nvSpPr>
          <p:cNvPr id="84997" name="Rectangle 5"/>
          <p:cNvSpPr>
            <a:spLocks noChangeArrowheads="1"/>
          </p:cNvSpPr>
          <p:nvPr/>
        </p:nvSpPr>
        <p:spPr bwMode="auto">
          <a:xfrm>
            <a:off x="2200275" y="5334000"/>
            <a:ext cx="1828800" cy="457200"/>
          </a:xfrm>
          <a:prstGeom prst="rect">
            <a:avLst/>
          </a:prstGeom>
          <a:solidFill>
            <a:schemeClr val="bg1"/>
          </a:solidFill>
          <a:ln w="38100" algn="ctr">
            <a:solidFill>
              <a:schemeClr val="bg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endParaRPr lang="en-US" altLang="en-US" sz="1800">
              <a:solidFill>
                <a:schemeClr val="tx1"/>
              </a:solidFill>
              <a:latin typeface="Corbel" panose="020B0503020204020204" pitchFamily="34" charset="0"/>
            </a:endParaRPr>
          </a:p>
        </p:txBody>
      </p:sp>
      <p:sp>
        <p:nvSpPr>
          <p:cNvPr id="84998" name="Text Box 6"/>
          <p:cNvSpPr txBox="1">
            <a:spLocks noChangeArrowheads="1"/>
          </p:cNvSpPr>
          <p:nvPr/>
        </p:nvSpPr>
        <p:spPr bwMode="auto">
          <a:xfrm>
            <a:off x="1746250" y="347664"/>
            <a:ext cx="5486400" cy="60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None/>
            </a:pPr>
            <a:r>
              <a:rPr lang="en-US" altLang="en-US" sz="3200" dirty="0">
                <a:solidFill>
                  <a:schemeClr val="tx1"/>
                </a:solidFill>
                <a:latin typeface="+mj-lt"/>
                <a:cs typeface="Calibri" panose="020F0502020204030204" pitchFamily="34" charset="0"/>
              </a:rPr>
              <a:t>Installation Basics</a:t>
            </a:r>
          </a:p>
        </p:txBody>
      </p:sp>
    </p:spTree>
    <p:extLst>
      <p:ext uri="{BB962C8B-B14F-4D97-AF65-F5344CB8AC3E}">
        <p14:creationId xmlns:p14="http://schemas.microsoft.com/office/powerpoint/2010/main" val="1845161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746250" y="1365250"/>
            <a:ext cx="82296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srgbClr val="FC1228"/>
                </a:solidFill>
                <a:latin typeface="Corbel" panose="020B0503020204020204" pitchFamily="34" charset="0"/>
              </a:rPr>
              <a:t>What Not To Do</a:t>
            </a:r>
          </a:p>
        </p:txBody>
      </p:sp>
      <p:pic>
        <p:nvPicPr>
          <p:cNvPr id="87043" name="Picture 4" descr="DSCN97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6663" y="3886200"/>
            <a:ext cx="283686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DSCN97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46251" y="2225676"/>
            <a:ext cx="5053013"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6" descr="DSCN973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83475" y="1365251"/>
            <a:ext cx="3043238"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6"/>
          <p:cNvSpPr txBox="1">
            <a:spLocks noChangeArrowheads="1"/>
          </p:cNvSpPr>
          <p:nvPr/>
        </p:nvSpPr>
        <p:spPr bwMode="auto">
          <a:xfrm>
            <a:off x="1746250" y="367496"/>
            <a:ext cx="5486400" cy="60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None/>
            </a:pPr>
            <a:r>
              <a:rPr lang="en-US" altLang="en-US" sz="3200" dirty="0">
                <a:solidFill>
                  <a:schemeClr val="tx1"/>
                </a:solidFill>
                <a:latin typeface="+mj-lt"/>
                <a:cs typeface="Calibri" panose="020F0502020204030204" pitchFamily="34" charset="0"/>
              </a:rPr>
              <a:t>Installation Basics</a:t>
            </a:r>
          </a:p>
        </p:txBody>
      </p:sp>
    </p:spTree>
    <p:extLst>
      <p:ext uri="{BB962C8B-B14F-4D97-AF65-F5344CB8AC3E}">
        <p14:creationId xmlns:p14="http://schemas.microsoft.com/office/powerpoint/2010/main" val="47322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768475" y="1497013"/>
            <a:ext cx="82296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srgbClr val="FC1228"/>
                </a:solidFill>
                <a:latin typeface="Corbel" panose="020B0503020204020204" pitchFamily="34" charset="0"/>
              </a:rPr>
              <a:t>DO NOT USE VELCRO TO MOUNT A RADIO</a:t>
            </a:r>
          </a:p>
        </p:txBody>
      </p:sp>
      <p:pic>
        <p:nvPicPr>
          <p:cNvPr id="89091" name="Picture 4" descr="velcr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2479676"/>
            <a:ext cx="502920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5"/>
          <p:cNvSpPr txBox="1">
            <a:spLocks noChangeArrowheads="1"/>
          </p:cNvSpPr>
          <p:nvPr/>
        </p:nvSpPr>
        <p:spPr bwMode="auto">
          <a:xfrm>
            <a:off x="6858000" y="1981200"/>
            <a:ext cx="3657600" cy="349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Char char="•"/>
            </a:pPr>
            <a:r>
              <a:rPr lang="en-US" altLang="en-US" sz="2400">
                <a:solidFill>
                  <a:schemeClr val="tx1"/>
                </a:solidFill>
                <a:latin typeface="Arial" panose="020B0604020202020204" pitchFamily="34" charset="0"/>
              </a:rPr>
              <a:t> Using velcro is a bad installation practice because it creates an ESD hazard.</a:t>
            </a:r>
          </a:p>
          <a:p>
            <a:pPr eaLnBrk="1" hangingPunct="1">
              <a:spcBef>
                <a:spcPct val="50000"/>
              </a:spcBef>
              <a:buFontTx/>
              <a:buChar char="•"/>
            </a:pPr>
            <a:r>
              <a:rPr lang="en-US" altLang="en-US" sz="2400">
                <a:solidFill>
                  <a:schemeClr val="tx1"/>
                </a:solidFill>
                <a:latin typeface="Arial" panose="020B0604020202020204" pitchFamily="34" charset="0"/>
              </a:rPr>
              <a:t> Mounting a radio to a metal surface with velcro creates the possibility of shorting out the radio. </a:t>
            </a:r>
          </a:p>
        </p:txBody>
      </p:sp>
      <p:sp>
        <p:nvSpPr>
          <p:cNvPr id="89093" name="Text Box 6"/>
          <p:cNvSpPr txBox="1">
            <a:spLocks noChangeArrowheads="1"/>
          </p:cNvSpPr>
          <p:nvPr/>
        </p:nvSpPr>
        <p:spPr bwMode="auto">
          <a:xfrm>
            <a:off x="1746250" y="347664"/>
            <a:ext cx="5486400" cy="60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None/>
            </a:pPr>
            <a:r>
              <a:rPr lang="en-US" altLang="en-US" sz="3200" dirty="0">
                <a:solidFill>
                  <a:schemeClr val="tx1"/>
                </a:solidFill>
                <a:latin typeface="+mj-lt"/>
                <a:cs typeface="Calibri" panose="020F0502020204030204" pitchFamily="34" charset="0"/>
              </a:rPr>
              <a:t>Installation Basics</a:t>
            </a:r>
          </a:p>
        </p:txBody>
      </p:sp>
    </p:spTree>
    <p:extLst>
      <p:ext uri="{BB962C8B-B14F-4D97-AF65-F5344CB8AC3E}">
        <p14:creationId xmlns:p14="http://schemas.microsoft.com/office/powerpoint/2010/main" val="268693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Antenna Install Kit - reduced"/>
          <p:cNvPicPr>
            <a:picLocks noGrp="1" noChangeAspect="1" noChangeArrowheads="1"/>
          </p:cNvPicPr>
          <p:nvPr>
            <p:ph sz="half" idx="11"/>
          </p:nvPr>
        </p:nvPicPr>
        <p:blipFill>
          <a:blip r:embed="rId3" cstate="email">
            <a:extLst>
              <a:ext uri="{28A0092B-C50C-407E-A947-70E740481C1C}">
                <a14:useLocalDpi xmlns:a14="http://schemas.microsoft.com/office/drawing/2010/main"/>
              </a:ext>
            </a:extLst>
          </a:blip>
          <a:srcRect/>
          <a:stretch>
            <a:fillRect/>
          </a:stretch>
        </p:blipFill>
        <p:spPr>
          <a:xfrm>
            <a:off x="6324600" y="2209800"/>
            <a:ext cx="3581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Rectangle 2"/>
          <p:cNvSpPr>
            <a:spLocks noGrp="1" noChangeArrowheads="1"/>
          </p:cNvSpPr>
          <p:nvPr>
            <p:ph type="title"/>
          </p:nvPr>
        </p:nvSpPr>
        <p:spPr>
          <a:xfrm>
            <a:off x="1828800" y="1354138"/>
            <a:ext cx="82296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solidFill>
                  <a:srgbClr val="FC1228"/>
                </a:solidFill>
                <a:latin typeface="+mj-lt"/>
              </a:rPr>
              <a:t>Installation Kit</a:t>
            </a:r>
          </a:p>
        </p:txBody>
      </p:sp>
      <p:sp>
        <p:nvSpPr>
          <p:cNvPr id="91140" name="Rectangle 3"/>
          <p:cNvSpPr>
            <a:spLocks noGrp="1" noChangeArrowheads="1"/>
          </p:cNvSpPr>
          <p:nvPr>
            <p:ph type="body" sz="half" idx="4294967295"/>
          </p:nvPr>
        </p:nvSpPr>
        <p:spPr>
          <a:xfrm>
            <a:off x="1905000" y="2133600"/>
            <a:ext cx="4038600" cy="3886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nSpc>
                <a:spcPct val="90000"/>
              </a:lnSpc>
            </a:pPr>
            <a:r>
              <a:rPr lang="en-US" altLang="en-US" sz="1600" dirty="0">
                <a:solidFill>
                  <a:schemeClr val="tx1"/>
                </a:solidFill>
              </a:rPr>
              <a:t>All exterior cable connections </a:t>
            </a:r>
            <a:r>
              <a:rPr lang="en-US" altLang="en-US" sz="1600" i="1" u="sng" dirty="0">
                <a:solidFill>
                  <a:schemeClr val="tx1"/>
                </a:solidFill>
              </a:rPr>
              <a:t>MUST</a:t>
            </a:r>
            <a:r>
              <a:rPr lang="en-US" altLang="en-US" sz="1600" dirty="0">
                <a:solidFill>
                  <a:schemeClr val="tx1"/>
                </a:solidFill>
              </a:rPr>
              <a:t> be waterproofed using these tools</a:t>
            </a:r>
          </a:p>
          <a:p>
            <a:pPr marL="0" indent="0">
              <a:lnSpc>
                <a:spcPct val="90000"/>
              </a:lnSpc>
            </a:pPr>
            <a:endParaRPr lang="en-US" altLang="en-US" sz="1600" dirty="0">
              <a:solidFill>
                <a:schemeClr val="tx1"/>
              </a:solidFill>
            </a:endParaRPr>
          </a:p>
          <a:p>
            <a:pPr marL="0" indent="0">
              <a:lnSpc>
                <a:spcPct val="90000"/>
              </a:lnSpc>
            </a:pPr>
            <a:r>
              <a:rPr lang="en-US" altLang="en-US" sz="1600" dirty="0">
                <a:solidFill>
                  <a:schemeClr val="tx1"/>
                </a:solidFill>
              </a:rPr>
              <a:t>1</a:t>
            </a:r>
            <a:r>
              <a:rPr lang="en-US" altLang="en-US" sz="1600" baseline="30000" dirty="0">
                <a:solidFill>
                  <a:schemeClr val="tx1"/>
                </a:solidFill>
              </a:rPr>
              <a:t>st</a:t>
            </a:r>
            <a:r>
              <a:rPr lang="en-US" altLang="en-US" sz="1600" dirty="0">
                <a:solidFill>
                  <a:schemeClr val="tx1"/>
                </a:solidFill>
              </a:rPr>
              <a:t> Wrap connectors in foam, or mastic tape</a:t>
            </a:r>
          </a:p>
          <a:p>
            <a:pPr marL="0" indent="0">
              <a:lnSpc>
                <a:spcPct val="90000"/>
              </a:lnSpc>
            </a:pPr>
            <a:endParaRPr lang="en-US" altLang="en-US" sz="1600" dirty="0">
              <a:solidFill>
                <a:schemeClr val="tx1"/>
              </a:solidFill>
            </a:endParaRPr>
          </a:p>
          <a:p>
            <a:pPr marL="0" indent="0">
              <a:lnSpc>
                <a:spcPct val="90000"/>
              </a:lnSpc>
            </a:pPr>
            <a:r>
              <a:rPr lang="en-US" altLang="en-US" sz="1600" dirty="0">
                <a:solidFill>
                  <a:schemeClr val="tx1"/>
                </a:solidFill>
              </a:rPr>
              <a:t>Next wrap with electrical tape</a:t>
            </a:r>
          </a:p>
          <a:p>
            <a:pPr marL="0" indent="0">
              <a:lnSpc>
                <a:spcPct val="90000"/>
              </a:lnSpc>
            </a:pPr>
            <a:endParaRPr lang="en-US" altLang="en-US" sz="1600" dirty="0">
              <a:solidFill>
                <a:schemeClr val="tx1"/>
              </a:solidFill>
            </a:endParaRPr>
          </a:p>
          <a:p>
            <a:pPr marL="0" indent="0">
              <a:lnSpc>
                <a:spcPct val="90000"/>
              </a:lnSpc>
            </a:pPr>
            <a:r>
              <a:rPr lang="en-US" altLang="en-US" sz="1600" dirty="0">
                <a:solidFill>
                  <a:schemeClr val="tx1"/>
                </a:solidFill>
              </a:rPr>
              <a:t>Now coat the connection with Electrical Coating</a:t>
            </a:r>
          </a:p>
        </p:txBody>
      </p:sp>
      <p:sp>
        <p:nvSpPr>
          <p:cNvPr id="91141" name="Text Box 6"/>
          <p:cNvSpPr txBox="1">
            <a:spLocks noChangeArrowheads="1"/>
          </p:cNvSpPr>
          <p:nvPr/>
        </p:nvSpPr>
        <p:spPr bwMode="auto">
          <a:xfrm>
            <a:off x="1755043" y="534719"/>
            <a:ext cx="5486400" cy="60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50000"/>
              </a:spcBef>
              <a:buFontTx/>
              <a:buNone/>
            </a:pPr>
            <a:r>
              <a:rPr lang="en-US" altLang="en-US" sz="3200" dirty="0">
                <a:solidFill>
                  <a:schemeClr val="tx1"/>
                </a:solidFill>
                <a:latin typeface="+mj-lt"/>
                <a:cs typeface="Calibri" panose="020F0502020204030204" pitchFamily="34" charset="0"/>
              </a:rPr>
              <a:t>Installation Basics</a:t>
            </a:r>
          </a:p>
        </p:txBody>
      </p:sp>
    </p:spTree>
    <p:extLst>
      <p:ext uri="{BB962C8B-B14F-4D97-AF65-F5344CB8AC3E}">
        <p14:creationId xmlns:p14="http://schemas.microsoft.com/office/powerpoint/2010/main" val="3210439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305051" y="269875"/>
            <a:ext cx="6481763" cy="8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eaLnBrk="1" hangingPunct="1">
              <a:spcBef>
                <a:spcPct val="0"/>
              </a:spcBef>
              <a:buFontTx/>
              <a:buNone/>
            </a:pPr>
            <a:r>
              <a:rPr lang="en-US" altLang="en-US" sz="2400" dirty="0">
                <a:solidFill>
                  <a:schemeClr val="tx1"/>
                </a:solidFill>
                <a:latin typeface="+mj-lt"/>
                <a:cs typeface="Calibri" panose="020F0502020204030204" pitchFamily="34" charset="0"/>
              </a:rPr>
              <a:t>Cheap Isn’t Always Best – Investigate Your Infrastructure Options! – Antenna Separation </a:t>
            </a:r>
          </a:p>
        </p:txBody>
      </p:sp>
      <p:pic>
        <p:nvPicPr>
          <p:cNvPr id="14339" name="Picture 3" descr="IMG_22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74939" y="1430338"/>
            <a:ext cx="6840537"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976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481D-7622-4A14-B068-4D42283BAD8E}"/>
              </a:ext>
            </a:extLst>
          </p:cNvPr>
          <p:cNvSpPr>
            <a:spLocks noGrp="1"/>
          </p:cNvSpPr>
          <p:nvPr>
            <p:ph type="title"/>
          </p:nvPr>
        </p:nvSpPr>
        <p:spPr/>
        <p:txBody>
          <a:bodyPr/>
          <a:lstStyle/>
          <a:p>
            <a:r>
              <a:rPr lang="en-US" dirty="0">
                <a:solidFill>
                  <a:schemeClr val="tx1"/>
                </a:solidFill>
                <a:latin typeface="+mj-lt"/>
              </a:rPr>
              <a:t>Antenna Separation Requirements</a:t>
            </a:r>
          </a:p>
        </p:txBody>
      </p:sp>
      <p:sp>
        <p:nvSpPr>
          <p:cNvPr id="4" name="Rectangle 2">
            <a:extLst>
              <a:ext uri="{FF2B5EF4-FFF2-40B4-BE49-F238E27FC236}">
                <a16:creationId xmlns:a16="http://schemas.microsoft.com/office/drawing/2014/main" id="{9EB061C4-38D3-466F-BF32-9A913EA51F26}"/>
              </a:ext>
            </a:extLst>
          </p:cNvPr>
          <p:cNvSpPr>
            <a:spLocks noChangeArrowheads="1"/>
          </p:cNvSpPr>
          <p:nvPr/>
        </p:nvSpPr>
        <p:spPr bwMode="auto">
          <a:xfrm>
            <a:off x="4367213" y="1509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 name="Table 4">
            <a:extLst>
              <a:ext uri="{FF2B5EF4-FFF2-40B4-BE49-F238E27FC236}">
                <a16:creationId xmlns:a16="http://schemas.microsoft.com/office/drawing/2014/main" id="{523C6357-8866-45AF-A300-91CE00C81929}"/>
              </a:ext>
            </a:extLst>
          </p:cNvPr>
          <p:cNvGraphicFramePr>
            <a:graphicFrameLocks noGrp="1"/>
          </p:cNvGraphicFramePr>
          <p:nvPr>
            <p:extLst>
              <p:ext uri="{D42A27DB-BD31-4B8C-83A1-F6EECF244321}">
                <p14:modId xmlns:p14="http://schemas.microsoft.com/office/powerpoint/2010/main" val="1726244323"/>
              </p:ext>
            </p:extLst>
          </p:nvPr>
        </p:nvGraphicFramePr>
        <p:xfrm>
          <a:off x="2434908" y="1195266"/>
          <a:ext cx="6511449" cy="2377751"/>
        </p:xfrm>
        <a:graphic>
          <a:graphicData uri="http://schemas.openxmlformats.org/drawingml/2006/table">
            <a:tbl>
              <a:tblPr>
                <a:tableStyleId>{5C22544A-7EE6-4342-B048-85BDC9FD1C3A}</a:tableStyleId>
              </a:tblPr>
              <a:tblGrid>
                <a:gridCol w="1003682">
                  <a:extLst>
                    <a:ext uri="{9D8B030D-6E8A-4147-A177-3AD203B41FA5}">
                      <a16:colId xmlns:a16="http://schemas.microsoft.com/office/drawing/2014/main" val="2776819708"/>
                    </a:ext>
                  </a:extLst>
                </a:gridCol>
                <a:gridCol w="529157">
                  <a:extLst>
                    <a:ext uri="{9D8B030D-6E8A-4147-A177-3AD203B41FA5}">
                      <a16:colId xmlns:a16="http://schemas.microsoft.com/office/drawing/2014/main" val="2538080847"/>
                    </a:ext>
                  </a:extLst>
                </a:gridCol>
                <a:gridCol w="1216750">
                  <a:extLst>
                    <a:ext uri="{9D8B030D-6E8A-4147-A177-3AD203B41FA5}">
                      <a16:colId xmlns:a16="http://schemas.microsoft.com/office/drawing/2014/main" val="3173069587"/>
                    </a:ext>
                  </a:extLst>
                </a:gridCol>
                <a:gridCol w="1217531">
                  <a:extLst>
                    <a:ext uri="{9D8B030D-6E8A-4147-A177-3AD203B41FA5}">
                      <a16:colId xmlns:a16="http://schemas.microsoft.com/office/drawing/2014/main" val="1690331998"/>
                    </a:ext>
                  </a:extLst>
                </a:gridCol>
                <a:gridCol w="1237043">
                  <a:extLst>
                    <a:ext uri="{9D8B030D-6E8A-4147-A177-3AD203B41FA5}">
                      <a16:colId xmlns:a16="http://schemas.microsoft.com/office/drawing/2014/main" val="1802123412"/>
                    </a:ext>
                  </a:extLst>
                </a:gridCol>
                <a:gridCol w="1307286">
                  <a:extLst>
                    <a:ext uri="{9D8B030D-6E8A-4147-A177-3AD203B41FA5}">
                      <a16:colId xmlns:a16="http://schemas.microsoft.com/office/drawing/2014/main" val="3892170309"/>
                    </a:ext>
                  </a:extLst>
                </a:gridCol>
              </a:tblGrid>
              <a:tr h="697545">
                <a:tc gridSpan="6">
                  <a:txBody>
                    <a:bodyPr/>
                    <a:lstStyle/>
                    <a:p>
                      <a:pPr>
                        <a:spcAft>
                          <a:spcPts val="0"/>
                        </a:spcAft>
                      </a:pPr>
                      <a:r>
                        <a:rPr lang="en-US" sz="1200" dirty="0">
                          <a:effectLst/>
                        </a:rPr>
                        <a:t> </a:t>
                      </a:r>
                      <a:endParaRPr lang="en-CA" sz="1200" dirty="0">
                        <a:effectLst/>
                      </a:endParaRPr>
                    </a:p>
                    <a:p>
                      <a:pPr algn="ctr">
                        <a:spcAft>
                          <a:spcPts val="0"/>
                        </a:spcAft>
                      </a:pPr>
                      <a:r>
                        <a:rPr lang="en-US" sz="1400" dirty="0">
                          <a:effectLst/>
                        </a:rPr>
                        <a:t>Vertical Separation Requirements</a:t>
                      </a:r>
                      <a:endParaRPr lang="en-CA" sz="1200" dirty="0">
                        <a:effectLst/>
                      </a:endParaRPr>
                    </a:p>
                    <a:p>
                      <a:pPr>
                        <a:spcAft>
                          <a:spcPts val="0"/>
                        </a:spcAft>
                      </a:pPr>
                      <a:r>
                        <a:rPr lang="en-US" sz="1200" dirty="0">
                          <a:effectLst/>
                        </a:rPr>
                        <a:t> </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19525500"/>
                  </a:ext>
                </a:extLst>
              </a:tr>
              <a:tr h="396559">
                <a:tc>
                  <a:txBody>
                    <a:bodyPr/>
                    <a:lstStyle/>
                    <a:p>
                      <a:pPr algn="ctr">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150.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220.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450.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900.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2400.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32742846"/>
                  </a:ext>
                </a:extLst>
              </a:tr>
              <a:tr h="255184">
                <a:tc>
                  <a:txBody>
                    <a:bodyPr/>
                    <a:lstStyle/>
                    <a:p>
                      <a:pPr algn="ctr">
                        <a:spcAft>
                          <a:spcPts val="0"/>
                        </a:spcAft>
                      </a:pPr>
                      <a:r>
                        <a:rPr lang="en-US" sz="1000">
                          <a:effectLst/>
                        </a:rPr>
                        <a:t>150.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78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60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45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32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5964028"/>
                  </a:ext>
                </a:extLst>
              </a:tr>
              <a:tr h="255184">
                <a:tc>
                  <a:txBody>
                    <a:bodyPr/>
                    <a:lstStyle/>
                    <a:p>
                      <a:pPr algn="ctr">
                        <a:spcAft>
                          <a:spcPts val="0"/>
                        </a:spcAft>
                      </a:pPr>
                      <a:r>
                        <a:rPr lang="en-US" sz="1000">
                          <a:effectLst/>
                        </a:rPr>
                        <a:t>220.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60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40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22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16.4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258539750"/>
                  </a:ext>
                </a:extLst>
              </a:tr>
              <a:tr h="262911">
                <a:tc>
                  <a:txBody>
                    <a:bodyPr/>
                    <a:lstStyle/>
                    <a:p>
                      <a:pPr algn="ctr">
                        <a:spcAft>
                          <a:spcPts val="0"/>
                        </a:spcAft>
                      </a:pPr>
                      <a:r>
                        <a:rPr lang="en-US" sz="1000">
                          <a:effectLst/>
                        </a:rPr>
                        <a:t>450.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44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30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11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487363562"/>
                  </a:ext>
                </a:extLst>
              </a:tr>
              <a:tr h="255184">
                <a:tc>
                  <a:txBody>
                    <a:bodyPr/>
                    <a:lstStyle/>
                    <a:p>
                      <a:pPr algn="ctr">
                        <a:spcAft>
                          <a:spcPts val="0"/>
                        </a:spcAft>
                      </a:pPr>
                      <a:r>
                        <a:rPr lang="en-US" sz="1000" dirty="0">
                          <a:effectLst/>
                        </a:rPr>
                        <a:t>900. MHz</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33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22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7.5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00634553"/>
                  </a:ext>
                </a:extLst>
              </a:tr>
              <a:tr h="255184">
                <a:tc>
                  <a:txBody>
                    <a:bodyPr/>
                    <a:lstStyle/>
                    <a:p>
                      <a:pPr algn="ctr">
                        <a:spcAft>
                          <a:spcPts val="0"/>
                        </a:spcAft>
                      </a:pPr>
                      <a:r>
                        <a:rPr lang="en-US" sz="1000">
                          <a:effectLst/>
                        </a:rPr>
                        <a:t>2400.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25ft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16.4ft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11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7.5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5 ft</a:t>
                      </a:r>
                    </a:p>
                  </a:txBody>
                  <a:tcPr marL="68580" marR="68580" marT="0" marB="0" anchor="b"/>
                </a:tc>
                <a:extLst>
                  <a:ext uri="{0D108BD9-81ED-4DB2-BD59-A6C34878D82A}">
                    <a16:rowId xmlns:a16="http://schemas.microsoft.com/office/drawing/2014/main" val="2938058541"/>
                  </a:ext>
                </a:extLst>
              </a:tr>
            </a:tbl>
          </a:graphicData>
        </a:graphic>
      </p:graphicFrame>
      <p:graphicFrame>
        <p:nvGraphicFramePr>
          <p:cNvPr id="6" name="Table 5">
            <a:extLst>
              <a:ext uri="{FF2B5EF4-FFF2-40B4-BE49-F238E27FC236}">
                <a16:creationId xmlns:a16="http://schemas.microsoft.com/office/drawing/2014/main" id="{CAAEC272-4621-4D5F-90F3-732084E7E4C1}"/>
              </a:ext>
            </a:extLst>
          </p:cNvPr>
          <p:cNvGraphicFramePr>
            <a:graphicFrameLocks noGrp="1"/>
          </p:cNvGraphicFramePr>
          <p:nvPr>
            <p:extLst>
              <p:ext uri="{D42A27DB-BD31-4B8C-83A1-F6EECF244321}">
                <p14:modId xmlns:p14="http://schemas.microsoft.com/office/powerpoint/2010/main" val="3682921122"/>
              </p:ext>
            </p:extLst>
          </p:nvPr>
        </p:nvGraphicFramePr>
        <p:xfrm>
          <a:off x="2434907" y="3835195"/>
          <a:ext cx="6511449" cy="2546135"/>
        </p:xfrm>
        <a:graphic>
          <a:graphicData uri="http://schemas.openxmlformats.org/drawingml/2006/table">
            <a:tbl>
              <a:tblPr>
                <a:tableStyleId>{5C22544A-7EE6-4342-B048-85BDC9FD1C3A}</a:tableStyleId>
              </a:tblPr>
              <a:tblGrid>
                <a:gridCol w="1003683">
                  <a:extLst>
                    <a:ext uri="{9D8B030D-6E8A-4147-A177-3AD203B41FA5}">
                      <a16:colId xmlns:a16="http://schemas.microsoft.com/office/drawing/2014/main" val="3335871093"/>
                    </a:ext>
                  </a:extLst>
                </a:gridCol>
                <a:gridCol w="529158">
                  <a:extLst>
                    <a:ext uri="{9D8B030D-6E8A-4147-A177-3AD203B41FA5}">
                      <a16:colId xmlns:a16="http://schemas.microsoft.com/office/drawing/2014/main" val="3326052760"/>
                    </a:ext>
                  </a:extLst>
                </a:gridCol>
                <a:gridCol w="1216750">
                  <a:extLst>
                    <a:ext uri="{9D8B030D-6E8A-4147-A177-3AD203B41FA5}">
                      <a16:colId xmlns:a16="http://schemas.microsoft.com/office/drawing/2014/main" val="1101142246"/>
                    </a:ext>
                  </a:extLst>
                </a:gridCol>
                <a:gridCol w="1217531">
                  <a:extLst>
                    <a:ext uri="{9D8B030D-6E8A-4147-A177-3AD203B41FA5}">
                      <a16:colId xmlns:a16="http://schemas.microsoft.com/office/drawing/2014/main" val="1823807557"/>
                    </a:ext>
                  </a:extLst>
                </a:gridCol>
                <a:gridCol w="1237043">
                  <a:extLst>
                    <a:ext uri="{9D8B030D-6E8A-4147-A177-3AD203B41FA5}">
                      <a16:colId xmlns:a16="http://schemas.microsoft.com/office/drawing/2014/main" val="978005846"/>
                    </a:ext>
                  </a:extLst>
                </a:gridCol>
                <a:gridCol w="1307284">
                  <a:extLst>
                    <a:ext uri="{9D8B030D-6E8A-4147-A177-3AD203B41FA5}">
                      <a16:colId xmlns:a16="http://schemas.microsoft.com/office/drawing/2014/main" val="832906628"/>
                    </a:ext>
                  </a:extLst>
                </a:gridCol>
              </a:tblGrid>
              <a:tr h="655310">
                <a:tc gridSpan="6">
                  <a:txBody>
                    <a:bodyPr/>
                    <a:lstStyle/>
                    <a:p>
                      <a:pPr>
                        <a:spcAft>
                          <a:spcPts val="0"/>
                        </a:spcAft>
                      </a:pPr>
                      <a:r>
                        <a:rPr lang="en-US" sz="1200" dirty="0">
                          <a:effectLst/>
                        </a:rPr>
                        <a:t>  </a:t>
                      </a:r>
                      <a:endParaRPr lang="en-CA" sz="1200" dirty="0">
                        <a:effectLst/>
                      </a:endParaRPr>
                    </a:p>
                    <a:p>
                      <a:pPr algn="ctr">
                        <a:spcAft>
                          <a:spcPts val="0"/>
                        </a:spcAft>
                      </a:pPr>
                      <a:r>
                        <a:rPr lang="en-US" sz="1400" dirty="0">
                          <a:effectLst/>
                        </a:rPr>
                        <a:t>Horizontal Separation Requirements </a:t>
                      </a:r>
                      <a:endParaRPr lang="en-CA" sz="1200" dirty="0">
                        <a:effectLst/>
                      </a:endParaRPr>
                    </a:p>
                    <a:p>
                      <a:pPr>
                        <a:spcAft>
                          <a:spcPts val="0"/>
                        </a:spcAft>
                      </a:pPr>
                      <a:r>
                        <a:rPr lang="en-US" sz="1200" dirty="0">
                          <a:effectLst/>
                        </a:rPr>
                        <a:t> </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518383624"/>
                  </a:ext>
                </a:extLst>
              </a:tr>
              <a:tr h="344900">
                <a:tc>
                  <a:txBody>
                    <a:bodyPr/>
                    <a:lstStyle/>
                    <a:p>
                      <a:pPr>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150.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220.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450.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900.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a:effectLst/>
                        </a:rPr>
                        <a:t>2400.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9842172"/>
                  </a:ext>
                </a:extLst>
              </a:tr>
              <a:tr h="309723">
                <a:tc>
                  <a:txBody>
                    <a:bodyPr/>
                    <a:lstStyle/>
                    <a:p>
                      <a:pPr algn="ctr">
                        <a:spcAft>
                          <a:spcPts val="0"/>
                        </a:spcAft>
                      </a:pPr>
                      <a:r>
                        <a:rPr lang="en-US" sz="1000">
                          <a:effectLst/>
                        </a:rPr>
                        <a:t>150. MHz</a:t>
                      </a:r>
                      <a:endParaRPr lang="en-CA"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780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600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450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320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250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54796398"/>
                  </a:ext>
                </a:extLst>
              </a:tr>
              <a:tr h="325926">
                <a:tc>
                  <a:txBody>
                    <a:bodyPr/>
                    <a:lstStyle/>
                    <a:p>
                      <a:pPr algn="ctr">
                        <a:spcAft>
                          <a:spcPts val="0"/>
                        </a:spcAft>
                      </a:pPr>
                      <a:r>
                        <a:rPr lang="en-US" sz="1000" dirty="0">
                          <a:effectLst/>
                        </a:rPr>
                        <a:t>220. MHz</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600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400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100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220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164 ft</a:t>
                      </a:r>
                    </a:p>
                  </a:txBody>
                  <a:tcPr marL="68580" marR="68580" marT="0" marB="0" anchor="b"/>
                </a:tc>
                <a:extLst>
                  <a:ext uri="{0D108BD9-81ED-4DB2-BD59-A6C34878D82A}">
                    <a16:rowId xmlns:a16="http://schemas.microsoft.com/office/drawing/2014/main" val="3080776056"/>
                  </a:ext>
                </a:extLst>
              </a:tr>
              <a:tr h="342492">
                <a:tc>
                  <a:txBody>
                    <a:bodyPr/>
                    <a:lstStyle/>
                    <a:p>
                      <a:pPr algn="ctr">
                        <a:spcAft>
                          <a:spcPts val="0"/>
                        </a:spcAft>
                      </a:pPr>
                      <a:r>
                        <a:rPr lang="en-US" sz="1000" dirty="0">
                          <a:effectLst/>
                        </a:rPr>
                        <a:t>450. MHz</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440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300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200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150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110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13466457"/>
                  </a:ext>
                </a:extLst>
              </a:tr>
              <a:tr h="325926">
                <a:tc>
                  <a:txBody>
                    <a:bodyPr/>
                    <a:lstStyle/>
                    <a:p>
                      <a:pPr algn="ctr">
                        <a:spcAft>
                          <a:spcPts val="0"/>
                        </a:spcAft>
                      </a:pPr>
                      <a:r>
                        <a:rPr lang="en-US" sz="1000" dirty="0">
                          <a:effectLst/>
                        </a:rPr>
                        <a:t>900. MHz</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330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220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150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100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75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41364756"/>
                  </a:ext>
                </a:extLst>
              </a:tr>
              <a:tr h="241858">
                <a:tc>
                  <a:txBody>
                    <a:bodyPr/>
                    <a:lstStyle/>
                    <a:p>
                      <a:pPr algn="ctr">
                        <a:spcAft>
                          <a:spcPts val="0"/>
                        </a:spcAft>
                      </a:pPr>
                      <a:r>
                        <a:rPr lang="en-US" sz="1000" dirty="0">
                          <a:effectLst/>
                        </a:rPr>
                        <a:t>2400. MHz</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250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164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110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75 ft</a:t>
                      </a:r>
                      <a:endParaRPr lang="en-CA"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000" dirty="0">
                          <a:effectLst/>
                        </a:rPr>
                        <a:t>50 ft</a:t>
                      </a:r>
                    </a:p>
                  </a:txBody>
                  <a:tcPr marL="68580" marR="68580" marT="0" marB="0" anchor="b"/>
                </a:tc>
                <a:extLst>
                  <a:ext uri="{0D108BD9-81ED-4DB2-BD59-A6C34878D82A}">
                    <a16:rowId xmlns:a16="http://schemas.microsoft.com/office/drawing/2014/main" val="1303472090"/>
                  </a:ext>
                </a:extLst>
              </a:tr>
            </a:tbl>
          </a:graphicData>
        </a:graphic>
      </p:graphicFrame>
      <p:sp>
        <p:nvSpPr>
          <p:cNvPr id="7" name="TextBox 6">
            <a:extLst>
              <a:ext uri="{FF2B5EF4-FFF2-40B4-BE49-F238E27FC236}">
                <a16:creationId xmlns:a16="http://schemas.microsoft.com/office/drawing/2014/main" id="{99A0331B-45F4-4645-B9D8-381113DE41BA}"/>
              </a:ext>
            </a:extLst>
          </p:cNvPr>
          <p:cNvSpPr txBox="1"/>
          <p:nvPr/>
        </p:nvSpPr>
        <p:spPr>
          <a:xfrm>
            <a:off x="9439275" y="2662238"/>
            <a:ext cx="2519363" cy="2065694"/>
          </a:xfrm>
          <a:prstGeom prst="rect">
            <a:avLst/>
          </a:prstGeom>
          <a:noFill/>
        </p:spPr>
        <p:txBody>
          <a:bodyPr wrap="square" rtlCol="0">
            <a:spAutoFit/>
          </a:bodyPr>
          <a:lstStyle/>
          <a:p>
            <a:r>
              <a:rPr lang="en-CA" dirty="0"/>
              <a:t>Either Vertical or Horizontal Separation is Required</a:t>
            </a:r>
          </a:p>
          <a:p>
            <a:endParaRPr lang="en-CA" dirty="0"/>
          </a:p>
          <a:p>
            <a:r>
              <a:rPr lang="en-CA" dirty="0"/>
              <a:t>As shown on the left, vertical separation is 10 times more effective</a:t>
            </a:r>
          </a:p>
        </p:txBody>
      </p:sp>
    </p:spTree>
    <p:extLst>
      <p:ext uri="{BB962C8B-B14F-4D97-AF65-F5344CB8AC3E}">
        <p14:creationId xmlns:p14="http://schemas.microsoft.com/office/powerpoint/2010/main" val="308566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818F-5375-4767-9B07-22003201B7AF}"/>
              </a:ext>
            </a:extLst>
          </p:cNvPr>
          <p:cNvSpPr>
            <a:spLocks noGrp="1"/>
          </p:cNvSpPr>
          <p:nvPr>
            <p:ph type="title"/>
          </p:nvPr>
        </p:nvSpPr>
        <p:spPr/>
        <p:txBody>
          <a:bodyPr/>
          <a:lstStyle/>
          <a:p>
            <a:r>
              <a:rPr lang="en-US" dirty="0">
                <a:solidFill>
                  <a:schemeClr val="tx1"/>
                </a:solidFill>
                <a:latin typeface="+mj-lt"/>
              </a:rPr>
              <a:t>Antenna Mounting Guidelines</a:t>
            </a:r>
          </a:p>
        </p:txBody>
      </p:sp>
      <p:sp>
        <p:nvSpPr>
          <p:cNvPr id="3" name="Content Placeholder 2">
            <a:extLst>
              <a:ext uri="{FF2B5EF4-FFF2-40B4-BE49-F238E27FC236}">
                <a16:creationId xmlns:a16="http://schemas.microsoft.com/office/drawing/2014/main" id="{56F729BE-BFCE-4CED-8EE1-D37477AD0723}"/>
              </a:ext>
            </a:extLst>
          </p:cNvPr>
          <p:cNvSpPr>
            <a:spLocks noGrp="1"/>
          </p:cNvSpPr>
          <p:nvPr>
            <p:ph idx="1"/>
          </p:nvPr>
        </p:nvSpPr>
        <p:spPr/>
        <p:txBody>
          <a:bodyPr/>
          <a:lstStyle/>
          <a:p>
            <a:r>
              <a:rPr lang="en-CA" dirty="0"/>
              <a:t>Antennas need to be mounted up high (for Fresnel clearance and to clear obstructions)</a:t>
            </a:r>
          </a:p>
          <a:p>
            <a:r>
              <a:rPr lang="en-CA" dirty="0"/>
              <a:t>Mount 1 wavelength away from any wall</a:t>
            </a:r>
          </a:p>
          <a:p>
            <a:r>
              <a:rPr lang="en-CA" dirty="0"/>
              <a:t>Ensure no obstructions immediately in front of antenna</a:t>
            </a:r>
          </a:p>
          <a:p>
            <a:r>
              <a:rPr lang="en-CA" dirty="0"/>
              <a:t>Ensure metal surfaces not immediately in front and directly in path</a:t>
            </a:r>
          </a:p>
          <a:p>
            <a:r>
              <a:rPr lang="en-CA" dirty="0"/>
              <a:t>Away from other antennas</a:t>
            </a:r>
          </a:p>
        </p:txBody>
      </p:sp>
    </p:spTree>
    <p:extLst>
      <p:ext uri="{BB962C8B-B14F-4D97-AF65-F5344CB8AC3E}">
        <p14:creationId xmlns:p14="http://schemas.microsoft.com/office/powerpoint/2010/main" val="308044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272F-41CF-492B-96DD-6C136FA0AFDA}"/>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History of wireless</a:t>
            </a:r>
          </a:p>
        </p:txBody>
      </p:sp>
      <p:sp>
        <p:nvSpPr>
          <p:cNvPr id="3" name="Rectangle 2">
            <a:extLst>
              <a:ext uri="{FF2B5EF4-FFF2-40B4-BE49-F238E27FC236}">
                <a16:creationId xmlns:a16="http://schemas.microsoft.com/office/drawing/2014/main" id="{787CAFB0-F785-4F3A-9469-054C0CBCDEE4}"/>
              </a:ext>
            </a:extLst>
          </p:cNvPr>
          <p:cNvSpPr/>
          <p:nvPr/>
        </p:nvSpPr>
        <p:spPr>
          <a:xfrm>
            <a:off x="885093" y="1397395"/>
            <a:ext cx="10281138" cy="4884479"/>
          </a:xfrm>
          <a:prstGeom prst="rect">
            <a:avLst/>
          </a:prstGeom>
        </p:spPr>
        <p:txBody>
          <a:bodyPr wrap="square">
            <a:spAutoFit/>
          </a:bodyPr>
          <a:lstStyle/>
          <a:p>
            <a:r>
              <a:rPr lang="en-US" sz="1400" dirty="0">
                <a:solidFill>
                  <a:srgbClr val="222222"/>
                </a:solidFill>
                <a:latin typeface="+mn-lt"/>
              </a:rPr>
              <a:t>The term wireless has been used twice in communications history, with slightly different meaning. It was initially used from about 1890 for the first radio transmitting and receiving technology, as in wireless telegraphy, until the new word radio replaced it around 1920.</a:t>
            </a:r>
          </a:p>
          <a:p>
            <a:r>
              <a:rPr lang="en-US" sz="1400" dirty="0">
                <a:solidFill>
                  <a:srgbClr val="222222"/>
                </a:solidFill>
                <a:latin typeface="+mn-lt"/>
              </a:rPr>
              <a:t>Key dates in the History of wireless</a:t>
            </a:r>
          </a:p>
          <a:p>
            <a:pPr marL="285750" indent="-285750">
              <a:buFont typeface="Arial" panose="020B0604020202020204" pitchFamily="34" charset="0"/>
              <a:buChar char="•"/>
            </a:pPr>
            <a:r>
              <a:rPr lang="en-US" sz="1400" dirty="0">
                <a:latin typeface="+mn-lt"/>
              </a:rPr>
              <a:t>1899 – Marconi sent the first international wireless message from Dover, England to Wimereux, France.</a:t>
            </a:r>
          </a:p>
          <a:p>
            <a:pPr marL="285750" indent="-285750">
              <a:buFont typeface="Arial" panose="020B0604020202020204" pitchFamily="34" charset="0"/>
              <a:buChar char="•"/>
            </a:pPr>
            <a:r>
              <a:rPr lang="en-US" sz="1400" dirty="0">
                <a:latin typeface="+mn-lt"/>
              </a:rPr>
              <a:t>1900 – Tesla obtained patents on System of Transmission of Electrical Energy which the US recognized as the first patents on Radio. Tesla is the first person to describe a system of determining the location of an object using radio waves – Radar.</a:t>
            </a:r>
          </a:p>
          <a:p>
            <a:pPr marL="285750" indent="-285750">
              <a:buFont typeface="Arial" panose="020B0604020202020204" pitchFamily="34" charset="0"/>
              <a:buChar char="•"/>
            </a:pPr>
            <a:r>
              <a:rPr lang="en-US" sz="1400" dirty="0">
                <a:latin typeface="+mn-lt"/>
              </a:rPr>
              <a:t>1934 – The Federal Communications Commission (FTC) was created in the US.</a:t>
            </a:r>
          </a:p>
          <a:p>
            <a:pPr marL="285750" indent="-285750">
              <a:buFont typeface="Arial" panose="020B0604020202020204" pitchFamily="34" charset="0"/>
              <a:buChar char="•"/>
            </a:pPr>
            <a:r>
              <a:rPr lang="en-US" sz="1400" dirty="0">
                <a:latin typeface="+mn-lt"/>
              </a:rPr>
              <a:t>1941 – Hedy Lamarr </a:t>
            </a:r>
            <a:r>
              <a:rPr lang="en-US" sz="1400" dirty="0"/>
              <a:t>received a patent in 1941, but the enormous significance of their invention was not realized until decades later. It was first implemented on naval ships during the Cuban Missile Crisis </a:t>
            </a:r>
            <a:endParaRPr lang="en-US" sz="1400" dirty="0">
              <a:latin typeface="+mn-lt"/>
            </a:endParaRPr>
          </a:p>
          <a:p>
            <a:pPr marL="285750" indent="-285750">
              <a:buFont typeface="Arial" panose="020B0604020202020204" pitchFamily="34" charset="0"/>
              <a:buChar char="•"/>
            </a:pPr>
            <a:r>
              <a:rPr lang="en-US" sz="1400" dirty="0">
                <a:latin typeface="+mn-lt"/>
              </a:rPr>
              <a:t>1951- Charles Hard Townes published the principle of the MASER (Microwave Amplification by Stimulated Emission of Radiation).</a:t>
            </a:r>
          </a:p>
          <a:p>
            <a:pPr marL="285750" indent="-285750">
              <a:buFont typeface="Arial" panose="020B0604020202020204" pitchFamily="34" charset="0"/>
              <a:buChar char="•"/>
            </a:pPr>
            <a:r>
              <a:rPr lang="en-US" sz="1400" dirty="0">
                <a:latin typeface="+mn-lt"/>
              </a:rPr>
              <a:t>1969 – The first digital radio-relay system went into operation in Japan using 2 GHz operating frequency. ARPANET was launched (precursor to Internet).</a:t>
            </a:r>
          </a:p>
          <a:p>
            <a:pPr marL="285750" indent="-285750">
              <a:buFont typeface="Arial" panose="020B0604020202020204" pitchFamily="34" charset="0"/>
              <a:buChar char="•"/>
            </a:pPr>
            <a:r>
              <a:rPr lang="en-US" sz="1400" dirty="0">
                <a:latin typeface="+mn-lt"/>
              </a:rPr>
              <a:t>1978 – AT&amp;T Bell Labs started testing a mobile telephone system based on cells</a:t>
            </a:r>
            <a:r>
              <a:rPr lang="en-US" dirty="0">
                <a:latin typeface="+mn-lt"/>
              </a:rPr>
              <a:t>.</a:t>
            </a:r>
          </a:p>
          <a:p>
            <a:pPr marL="285750" indent="-285750">
              <a:buFont typeface="Arial" panose="020B0604020202020204" pitchFamily="34" charset="0"/>
              <a:buChar char="•"/>
            </a:pPr>
            <a:r>
              <a:rPr lang="en-US" sz="1400" dirty="0">
                <a:latin typeface="+mn-lt"/>
              </a:rPr>
              <a:t>1980 - </a:t>
            </a:r>
            <a:r>
              <a:rPr lang="en-US" altLang="en-US" sz="1400" dirty="0">
                <a:latin typeface="Arial" panose="020B0604020202020204" pitchFamily="34" charset="0"/>
              </a:rPr>
              <a:t>In 1980, the FCC authorized the unlicensed use of Spread-Spectrum devices in the 915MHz, 2.45GHz and 5.8GHz bands for industrial, scientific and medical (ISM) bands</a:t>
            </a:r>
          </a:p>
          <a:p>
            <a:pPr marL="285750" indent="-285750">
              <a:buFont typeface="Arial" panose="020B0604020202020204" pitchFamily="34" charset="0"/>
              <a:buChar char="•"/>
            </a:pPr>
            <a:r>
              <a:rPr lang="en-US" sz="1400" dirty="0">
                <a:latin typeface="+mn-lt"/>
              </a:rPr>
              <a:t>1990 – WWW was developed</a:t>
            </a:r>
          </a:p>
        </p:txBody>
      </p:sp>
    </p:spTree>
    <p:extLst>
      <p:ext uri="{BB962C8B-B14F-4D97-AF65-F5344CB8AC3E}">
        <p14:creationId xmlns:p14="http://schemas.microsoft.com/office/powerpoint/2010/main" val="3654687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481D-7622-4A14-B068-4D42283BAD8E}"/>
              </a:ext>
            </a:extLst>
          </p:cNvPr>
          <p:cNvSpPr>
            <a:spLocks noGrp="1"/>
          </p:cNvSpPr>
          <p:nvPr>
            <p:ph type="title"/>
          </p:nvPr>
        </p:nvSpPr>
        <p:spPr/>
        <p:txBody>
          <a:bodyPr/>
          <a:lstStyle/>
          <a:p>
            <a:r>
              <a:rPr lang="en-US" dirty="0">
                <a:solidFill>
                  <a:schemeClr val="tx1"/>
                </a:solidFill>
                <a:latin typeface="+mj-lt"/>
              </a:rPr>
              <a:t>Lightning Arrestors</a:t>
            </a:r>
          </a:p>
        </p:txBody>
      </p:sp>
      <p:sp>
        <p:nvSpPr>
          <p:cNvPr id="3" name="Rectangle 2">
            <a:extLst>
              <a:ext uri="{FF2B5EF4-FFF2-40B4-BE49-F238E27FC236}">
                <a16:creationId xmlns:a16="http://schemas.microsoft.com/office/drawing/2014/main" id="{1F347FB3-8AD3-4A9C-88AA-D4FB7833E27E}"/>
              </a:ext>
            </a:extLst>
          </p:cNvPr>
          <p:cNvSpPr/>
          <p:nvPr/>
        </p:nvSpPr>
        <p:spPr>
          <a:xfrm>
            <a:off x="3673151" y="2291672"/>
            <a:ext cx="6254620" cy="2508892"/>
          </a:xfrm>
          <a:prstGeom prst="rect">
            <a:avLst/>
          </a:prstGeom>
        </p:spPr>
        <p:txBody>
          <a:bodyPr wrap="square">
            <a:spAutoFit/>
          </a:bodyPr>
          <a:lstStyle/>
          <a:p>
            <a:r>
              <a:rPr lang="en-US" dirty="0">
                <a:solidFill>
                  <a:srgbClr val="333333"/>
                </a:solidFill>
                <a:latin typeface="+mn-lt"/>
              </a:rPr>
              <a:t>The coaxial RF surge protector (also known as radio frequency lightning surge protector or lightning surge arrestor or suppressor) protect against electromagnetic pulse (EMP), high-altitude EMP (HEMP) or power surges that are commonly caused by lightning or other strong electrical changes.  Coaxial radio frequency surge protector products are commonly used for radio and antenna installations where part or all equipment is outdoors.  This system is to protect sensitive equipment and are specially designed to pass the desired frequency while suppressing DC surge</a:t>
            </a:r>
            <a:r>
              <a:rPr lang="en-US" dirty="0">
                <a:solidFill>
                  <a:srgbClr val="333333"/>
                </a:solidFill>
                <a:latin typeface="Roboto"/>
              </a:rPr>
              <a:t>.</a:t>
            </a:r>
            <a:endParaRPr lang="en-US" dirty="0"/>
          </a:p>
        </p:txBody>
      </p:sp>
      <p:pic>
        <p:nvPicPr>
          <p:cNvPr id="6" name="Picture 5">
            <a:extLst>
              <a:ext uri="{FF2B5EF4-FFF2-40B4-BE49-F238E27FC236}">
                <a16:creationId xmlns:a16="http://schemas.microsoft.com/office/drawing/2014/main" id="{1DE1BB7E-CD94-4E92-BB50-B998353A34DF}"/>
              </a:ext>
            </a:extLst>
          </p:cNvPr>
          <p:cNvPicPr>
            <a:picLocks noChangeAspect="1"/>
          </p:cNvPicPr>
          <p:nvPr/>
        </p:nvPicPr>
        <p:blipFill>
          <a:blip r:embed="rId2"/>
          <a:stretch>
            <a:fillRect/>
          </a:stretch>
        </p:blipFill>
        <p:spPr>
          <a:xfrm>
            <a:off x="1188098" y="1530707"/>
            <a:ext cx="2152262" cy="1797308"/>
          </a:xfrm>
          <a:prstGeom prst="rect">
            <a:avLst/>
          </a:prstGeom>
        </p:spPr>
      </p:pic>
      <p:pic>
        <p:nvPicPr>
          <p:cNvPr id="7" name="Picture 6">
            <a:extLst>
              <a:ext uri="{FF2B5EF4-FFF2-40B4-BE49-F238E27FC236}">
                <a16:creationId xmlns:a16="http://schemas.microsoft.com/office/drawing/2014/main" id="{7F733F04-8A36-408C-B1D5-B1A6413D51A6}"/>
              </a:ext>
            </a:extLst>
          </p:cNvPr>
          <p:cNvPicPr>
            <a:picLocks noChangeAspect="1"/>
          </p:cNvPicPr>
          <p:nvPr/>
        </p:nvPicPr>
        <p:blipFill>
          <a:blip r:embed="rId3"/>
          <a:stretch>
            <a:fillRect/>
          </a:stretch>
        </p:blipFill>
        <p:spPr>
          <a:xfrm>
            <a:off x="1849135" y="3529986"/>
            <a:ext cx="1277993" cy="3046589"/>
          </a:xfrm>
          <a:prstGeom prst="rect">
            <a:avLst/>
          </a:prstGeom>
        </p:spPr>
      </p:pic>
    </p:spTree>
    <p:extLst>
      <p:ext uri="{BB962C8B-B14F-4D97-AF65-F5344CB8AC3E}">
        <p14:creationId xmlns:p14="http://schemas.microsoft.com/office/powerpoint/2010/main" val="4131177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ounded Rectangle 12">
            <a:extLst>
              <a:ext uri="{FF2B5EF4-FFF2-40B4-BE49-F238E27FC236}">
                <a16:creationId xmlns:a16="http://schemas.microsoft.com/office/drawing/2014/main" id="{7049CBE1-3007-4338-9B95-2EB7F37FA16B}"/>
              </a:ext>
            </a:extLst>
          </p:cNvPr>
          <p:cNvSpPr/>
          <p:nvPr/>
        </p:nvSpPr>
        <p:spPr bwMode="auto">
          <a:xfrm>
            <a:off x="10411646" y="4215596"/>
            <a:ext cx="843465"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2" name="Title 1">
            <a:extLst>
              <a:ext uri="{FF2B5EF4-FFF2-40B4-BE49-F238E27FC236}">
                <a16:creationId xmlns:a16="http://schemas.microsoft.com/office/drawing/2014/main" id="{EE7F40D5-14FF-4404-A6C2-7A5B655AD509}"/>
              </a:ext>
            </a:extLst>
          </p:cNvPr>
          <p:cNvSpPr>
            <a:spLocks noGrp="1"/>
          </p:cNvSpPr>
          <p:nvPr>
            <p:ph type="title"/>
          </p:nvPr>
        </p:nvSpPr>
        <p:spPr/>
        <p:txBody>
          <a:bodyPr/>
          <a:lstStyle/>
          <a:p>
            <a:r>
              <a:rPr lang="en-US" dirty="0">
                <a:solidFill>
                  <a:schemeClr val="tx1"/>
                </a:solidFill>
                <a:latin typeface="+mj-lt"/>
              </a:rPr>
              <a:t>ELPRO Product Line</a:t>
            </a:r>
            <a:endParaRPr lang="en-AU" dirty="0">
              <a:solidFill>
                <a:schemeClr val="tx1"/>
              </a:solidFill>
              <a:latin typeface="+mj-lt"/>
            </a:endParaRPr>
          </a:p>
        </p:txBody>
      </p:sp>
      <p:sp>
        <p:nvSpPr>
          <p:cNvPr id="4" name="Rounded Rectangle 7">
            <a:extLst>
              <a:ext uri="{FF2B5EF4-FFF2-40B4-BE49-F238E27FC236}">
                <a16:creationId xmlns:a16="http://schemas.microsoft.com/office/drawing/2014/main" id="{CA3A34C6-36BC-4A49-A7B0-C760768FBDCD}"/>
              </a:ext>
            </a:extLst>
          </p:cNvPr>
          <p:cNvSpPr/>
          <p:nvPr/>
        </p:nvSpPr>
        <p:spPr bwMode="auto">
          <a:xfrm>
            <a:off x="4432880" y="4213549"/>
            <a:ext cx="843465"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5" name="Rectangle 4">
            <a:extLst>
              <a:ext uri="{FF2B5EF4-FFF2-40B4-BE49-F238E27FC236}">
                <a16:creationId xmlns:a16="http://schemas.microsoft.com/office/drawing/2014/main" id="{391355EA-EF2E-44D9-9DCD-955F2019976D}"/>
              </a:ext>
            </a:extLst>
          </p:cNvPr>
          <p:cNvSpPr/>
          <p:nvPr/>
        </p:nvSpPr>
        <p:spPr>
          <a:xfrm>
            <a:off x="4433053" y="4950723"/>
            <a:ext cx="851314" cy="212943"/>
          </a:xfrm>
          <a:prstGeom prst="rect">
            <a:avLst/>
          </a:prstGeom>
        </p:spPr>
        <p:txBody>
          <a:bodyPr wrap="square">
            <a:spAutoFit/>
          </a:bodyPr>
          <a:lstStyle/>
          <a:p>
            <a:pPr algn="ctr"/>
            <a:r>
              <a:rPr lang="en-US" sz="750" b="1" dirty="0">
                <a:solidFill>
                  <a:srgbClr val="000000"/>
                </a:solidFill>
                <a:latin typeface="Calibri" pitchFamily="34" charset="0"/>
                <a:cs typeface="Calibri" pitchFamily="34" charset="0"/>
              </a:rPr>
              <a:t>805/905U-E</a:t>
            </a:r>
          </a:p>
        </p:txBody>
      </p:sp>
      <p:pic>
        <p:nvPicPr>
          <p:cNvPr id="6" name="Picture 8">
            <a:extLst>
              <a:ext uri="{FF2B5EF4-FFF2-40B4-BE49-F238E27FC236}">
                <a16:creationId xmlns:a16="http://schemas.microsoft.com/office/drawing/2014/main" id="{42BCDC33-20FD-48DD-B2B6-265563E4BD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568209" y="4347116"/>
            <a:ext cx="577095" cy="605345"/>
          </a:xfrm>
          <a:prstGeom prst="rect">
            <a:avLst/>
          </a:prstGeom>
          <a:noFill/>
          <a:ln w="9525">
            <a:noFill/>
            <a:miter lim="800000"/>
            <a:headEnd/>
            <a:tailEnd/>
          </a:ln>
        </p:spPr>
      </p:pic>
      <p:sp>
        <p:nvSpPr>
          <p:cNvPr id="7" name="Rounded Rectangle 10">
            <a:extLst>
              <a:ext uri="{FF2B5EF4-FFF2-40B4-BE49-F238E27FC236}">
                <a16:creationId xmlns:a16="http://schemas.microsoft.com/office/drawing/2014/main" id="{0BEC3079-47F9-47C3-9C6D-ACC28E20E7E4}"/>
              </a:ext>
            </a:extLst>
          </p:cNvPr>
          <p:cNvSpPr/>
          <p:nvPr/>
        </p:nvSpPr>
        <p:spPr bwMode="auto">
          <a:xfrm>
            <a:off x="3491705" y="4224757"/>
            <a:ext cx="843465"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8" name="Rounded Rectangle 11">
            <a:extLst>
              <a:ext uri="{FF2B5EF4-FFF2-40B4-BE49-F238E27FC236}">
                <a16:creationId xmlns:a16="http://schemas.microsoft.com/office/drawing/2014/main" id="{7ED4E1A6-7692-4994-ADC4-30542AC9A7AD}"/>
              </a:ext>
            </a:extLst>
          </p:cNvPr>
          <p:cNvSpPr/>
          <p:nvPr/>
        </p:nvSpPr>
        <p:spPr bwMode="auto">
          <a:xfrm>
            <a:off x="8156061" y="4213549"/>
            <a:ext cx="1016261"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9" name="Rounded Rectangle 12">
            <a:extLst>
              <a:ext uri="{FF2B5EF4-FFF2-40B4-BE49-F238E27FC236}">
                <a16:creationId xmlns:a16="http://schemas.microsoft.com/office/drawing/2014/main" id="{F1298181-DCDE-4C0B-9103-2BDBBD2C0580}"/>
              </a:ext>
            </a:extLst>
          </p:cNvPr>
          <p:cNvSpPr/>
          <p:nvPr/>
        </p:nvSpPr>
        <p:spPr bwMode="auto">
          <a:xfrm>
            <a:off x="9396733" y="4213549"/>
            <a:ext cx="843465"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grpSp>
        <p:nvGrpSpPr>
          <p:cNvPr id="10" name="Group 9">
            <a:extLst>
              <a:ext uri="{FF2B5EF4-FFF2-40B4-BE49-F238E27FC236}">
                <a16:creationId xmlns:a16="http://schemas.microsoft.com/office/drawing/2014/main" id="{DDB1EFC8-65A5-4BC1-A8A1-C609F11AB298}"/>
              </a:ext>
            </a:extLst>
          </p:cNvPr>
          <p:cNvGrpSpPr/>
          <p:nvPr/>
        </p:nvGrpSpPr>
        <p:grpSpPr>
          <a:xfrm>
            <a:off x="5651055" y="1321600"/>
            <a:ext cx="1081744" cy="1265922"/>
            <a:chOff x="1735425" y="855024"/>
            <a:chExt cx="1230223" cy="1380317"/>
          </a:xfrm>
        </p:grpSpPr>
        <p:sp>
          <p:nvSpPr>
            <p:cNvPr id="11" name="Rounded Rectangle 121">
              <a:extLst>
                <a:ext uri="{FF2B5EF4-FFF2-40B4-BE49-F238E27FC236}">
                  <a16:creationId xmlns:a16="http://schemas.microsoft.com/office/drawing/2014/main" id="{32234B31-45C4-4CBB-BA6A-0235912BD5DB}"/>
                </a:ext>
              </a:extLst>
            </p:cNvPr>
            <p:cNvSpPr/>
            <p:nvPr/>
          </p:nvSpPr>
          <p:spPr bwMode="auto">
            <a:xfrm>
              <a:off x="1745675" y="1142799"/>
              <a:ext cx="1209723"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1000" b="1" dirty="0">
                <a:solidFill>
                  <a:prstClr val="black"/>
                </a:solidFill>
                <a:latin typeface="Calibri" pitchFamily="34" charset="0"/>
                <a:cs typeface="Calibri" pitchFamily="34" charset="0"/>
              </a:endParaRPr>
            </a:p>
          </p:txBody>
        </p:sp>
        <p:sp>
          <p:nvSpPr>
            <p:cNvPr id="12" name="Rectangle 11">
              <a:extLst>
                <a:ext uri="{FF2B5EF4-FFF2-40B4-BE49-F238E27FC236}">
                  <a16:creationId xmlns:a16="http://schemas.microsoft.com/office/drawing/2014/main" id="{B84616E5-F700-4D62-9D53-0AAA78B74415}"/>
                </a:ext>
              </a:extLst>
            </p:cNvPr>
            <p:cNvSpPr/>
            <p:nvPr/>
          </p:nvSpPr>
          <p:spPr>
            <a:xfrm>
              <a:off x="1897507" y="1993786"/>
              <a:ext cx="915795" cy="241555"/>
            </a:xfrm>
            <a:prstGeom prst="rect">
              <a:avLst/>
            </a:prstGeom>
          </p:spPr>
          <p:txBody>
            <a:bodyPr wrap="none">
              <a:spAutoFit/>
            </a:bodyPr>
            <a:lstStyle/>
            <a:p>
              <a:r>
                <a:rPr lang="en-US" sz="750" b="1" dirty="0">
                  <a:solidFill>
                    <a:srgbClr val="000000"/>
                  </a:solidFill>
                  <a:latin typeface="Calibri" pitchFamily="34" charset="0"/>
                  <a:cs typeface="Calibri" pitchFamily="34" charset="0"/>
                </a:rPr>
                <a:t>105/905U-L-T/R</a:t>
              </a:r>
            </a:p>
          </p:txBody>
        </p:sp>
        <p:pic>
          <p:nvPicPr>
            <p:cNvPr id="13" name="Picture 4">
              <a:hlinkClick r:id="" action="ppaction://noaction"/>
              <a:extLst>
                <a:ext uri="{FF2B5EF4-FFF2-40B4-BE49-F238E27FC236}">
                  <a16:creationId xmlns:a16="http://schemas.microsoft.com/office/drawing/2014/main" id="{D7752D19-9BD2-49D0-BA48-E4EE31000C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104841" y="1362250"/>
              <a:ext cx="470324" cy="609438"/>
            </a:xfrm>
            <a:prstGeom prst="rect">
              <a:avLst/>
            </a:prstGeom>
            <a:ln>
              <a:noFill/>
            </a:ln>
            <a:effectLst/>
          </p:spPr>
        </p:pic>
        <p:sp>
          <p:nvSpPr>
            <p:cNvPr id="14" name="Rounded Rectangle 124">
              <a:extLst>
                <a:ext uri="{FF2B5EF4-FFF2-40B4-BE49-F238E27FC236}">
                  <a16:creationId xmlns:a16="http://schemas.microsoft.com/office/drawing/2014/main" id="{E18804F7-6DA8-433B-BE0C-AD38D748ACAF}"/>
                </a:ext>
              </a:extLst>
            </p:cNvPr>
            <p:cNvSpPr/>
            <p:nvPr/>
          </p:nvSpPr>
          <p:spPr bwMode="auto">
            <a:xfrm>
              <a:off x="1735425" y="855024"/>
              <a:ext cx="1230223" cy="337978"/>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1000" b="1" dirty="0">
                  <a:solidFill>
                    <a:prstClr val="white"/>
                  </a:solidFill>
                  <a:latin typeface="Calibri" pitchFamily="34" charset="0"/>
                  <a:cs typeface="Calibri" pitchFamily="34" charset="0"/>
                </a:rPr>
                <a:t>Unidirectional</a:t>
              </a:r>
              <a:br>
                <a:rPr lang="en-US" sz="1000" b="1" dirty="0">
                  <a:solidFill>
                    <a:prstClr val="white"/>
                  </a:solidFill>
                  <a:latin typeface="Calibri" pitchFamily="34" charset="0"/>
                  <a:cs typeface="Calibri" pitchFamily="34" charset="0"/>
                </a:rPr>
              </a:br>
              <a:r>
                <a:rPr lang="en-US" sz="800" b="1" dirty="0">
                  <a:solidFill>
                    <a:prstClr val="white"/>
                  </a:solidFill>
                  <a:latin typeface="Calibri" pitchFamily="34" charset="0"/>
                  <a:cs typeface="Calibri" pitchFamily="34" charset="0"/>
                </a:rPr>
                <a:t> 869/900MHz</a:t>
              </a:r>
            </a:p>
          </p:txBody>
        </p:sp>
      </p:grpSp>
      <p:sp>
        <p:nvSpPr>
          <p:cNvPr id="15" name="Rounded Rectangle 14">
            <a:extLst>
              <a:ext uri="{FF2B5EF4-FFF2-40B4-BE49-F238E27FC236}">
                <a16:creationId xmlns:a16="http://schemas.microsoft.com/office/drawing/2014/main" id="{39FBD603-4CD6-4EC3-8B58-57F809E86444}"/>
              </a:ext>
            </a:extLst>
          </p:cNvPr>
          <p:cNvSpPr/>
          <p:nvPr/>
        </p:nvSpPr>
        <p:spPr bwMode="auto">
          <a:xfrm>
            <a:off x="4442526" y="3944492"/>
            <a:ext cx="854122"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869/900 MHz</a:t>
            </a:r>
          </a:p>
        </p:txBody>
      </p:sp>
      <p:sp>
        <p:nvSpPr>
          <p:cNvPr id="16" name="Rounded Rectangle 15">
            <a:extLst>
              <a:ext uri="{FF2B5EF4-FFF2-40B4-BE49-F238E27FC236}">
                <a16:creationId xmlns:a16="http://schemas.microsoft.com/office/drawing/2014/main" id="{9D61F3D4-2AA7-47F2-992D-B698DDFD8023}"/>
              </a:ext>
            </a:extLst>
          </p:cNvPr>
          <p:cNvSpPr/>
          <p:nvPr/>
        </p:nvSpPr>
        <p:spPr bwMode="auto">
          <a:xfrm>
            <a:off x="3483815" y="5506357"/>
            <a:ext cx="953717" cy="96411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endParaRPr lang="en-US" sz="1000"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p:txBody>
      </p:sp>
      <p:sp>
        <p:nvSpPr>
          <p:cNvPr id="17" name="Rounded Rectangle 16">
            <a:extLst>
              <a:ext uri="{FF2B5EF4-FFF2-40B4-BE49-F238E27FC236}">
                <a16:creationId xmlns:a16="http://schemas.microsoft.com/office/drawing/2014/main" id="{21BA9A22-BF05-4872-B5C5-AA290ED450E4}"/>
              </a:ext>
            </a:extLst>
          </p:cNvPr>
          <p:cNvSpPr/>
          <p:nvPr/>
        </p:nvSpPr>
        <p:spPr bwMode="auto">
          <a:xfrm>
            <a:off x="4544614" y="5506357"/>
            <a:ext cx="953717" cy="96411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endParaRPr lang="en-US" sz="1000"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 name="Rounded Rectangle 17">
            <a:extLst>
              <a:ext uri="{FF2B5EF4-FFF2-40B4-BE49-F238E27FC236}">
                <a16:creationId xmlns:a16="http://schemas.microsoft.com/office/drawing/2014/main" id="{6BADE953-28FF-488A-A789-47FFD5F165B7}"/>
              </a:ext>
            </a:extLst>
          </p:cNvPr>
          <p:cNvSpPr/>
          <p:nvPr/>
        </p:nvSpPr>
        <p:spPr bwMode="auto">
          <a:xfrm>
            <a:off x="5590277" y="5506357"/>
            <a:ext cx="953717" cy="96411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endParaRPr lang="en-US" sz="1000"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p:txBody>
      </p:sp>
      <p:sp>
        <p:nvSpPr>
          <p:cNvPr id="19" name="Rectangle 18">
            <a:extLst>
              <a:ext uri="{FF2B5EF4-FFF2-40B4-BE49-F238E27FC236}">
                <a16:creationId xmlns:a16="http://schemas.microsoft.com/office/drawing/2014/main" id="{5819BE0A-7ACF-42C3-8CB4-DE582CD32EE0}"/>
              </a:ext>
            </a:extLst>
          </p:cNvPr>
          <p:cNvSpPr/>
          <p:nvPr/>
        </p:nvSpPr>
        <p:spPr>
          <a:xfrm>
            <a:off x="5861341" y="6289867"/>
            <a:ext cx="481222" cy="212943"/>
          </a:xfrm>
          <a:prstGeom prst="rect">
            <a:avLst/>
          </a:prstGeom>
        </p:spPr>
        <p:txBody>
          <a:bodyPr wrap="none">
            <a:spAutoFit/>
          </a:bodyPr>
          <a:lstStyle/>
          <a:p>
            <a:r>
              <a:rPr lang="en-US" sz="750" b="1" dirty="0">
                <a:solidFill>
                  <a:srgbClr val="000000"/>
                </a:solidFill>
                <a:latin typeface="Calibri" pitchFamily="34" charset="0"/>
                <a:cs typeface="Calibri" pitchFamily="34" charset="0"/>
              </a:rPr>
              <a:t>455U-D</a:t>
            </a:r>
          </a:p>
        </p:txBody>
      </p:sp>
      <p:sp>
        <p:nvSpPr>
          <p:cNvPr id="20" name="Rectangle 19">
            <a:extLst>
              <a:ext uri="{FF2B5EF4-FFF2-40B4-BE49-F238E27FC236}">
                <a16:creationId xmlns:a16="http://schemas.microsoft.com/office/drawing/2014/main" id="{6B2E77EA-D8A0-467A-9C4B-A8243176760A}"/>
              </a:ext>
            </a:extLst>
          </p:cNvPr>
          <p:cNvSpPr/>
          <p:nvPr/>
        </p:nvSpPr>
        <p:spPr>
          <a:xfrm>
            <a:off x="4815678" y="6289867"/>
            <a:ext cx="481222" cy="212943"/>
          </a:xfrm>
          <a:prstGeom prst="rect">
            <a:avLst/>
          </a:prstGeom>
        </p:spPr>
        <p:txBody>
          <a:bodyPr wrap="none">
            <a:spAutoFit/>
          </a:bodyPr>
          <a:lstStyle/>
          <a:p>
            <a:r>
              <a:rPr lang="en-US" sz="750" b="1" dirty="0">
                <a:solidFill>
                  <a:srgbClr val="000000"/>
                </a:solidFill>
                <a:latin typeface="Calibri" pitchFamily="34" charset="0"/>
                <a:cs typeface="Calibri" pitchFamily="34" charset="0"/>
              </a:rPr>
              <a:t>455U-D</a:t>
            </a:r>
          </a:p>
        </p:txBody>
      </p:sp>
      <p:sp>
        <p:nvSpPr>
          <p:cNvPr id="21" name="Rectangle 20">
            <a:extLst>
              <a:ext uri="{FF2B5EF4-FFF2-40B4-BE49-F238E27FC236}">
                <a16:creationId xmlns:a16="http://schemas.microsoft.com/office/drawing/2014/main" id="{4871BC54-A642-4446-81F5-B339175772DD}"/>
              </a:ext>
            </a:extLst>
          </p:cNvPr>
          <p:cNvSpPr/>
          <p:nvPr/>
        </p:nvSpPr>
        <p:spPr>
          <a:xfrm>
            <a:off x="3634176" y="6289867"/>
            <a:ext cx="667170" cy="212943"/>
          </a:xfrm>
          <a:prstGeom prst="rect">
            <a:avLst/>
          </a:prstGeom>
        </p:spPr>
        <p:txBody>
          <a:bodyPr wrap="none">
            <a:spAutoFit/>
          </a:bodyPr>
          <a:lstStyle/>
          <a:p>
            <a:r>
              <a:rPr lang="en-US" sz="750" b="1" dirty="0">
                <a:solidFill>
                  <a:srgbClr val="000000"/>
                </a:solidFill>
                <a:latin typeface="Calibri" pitchFamily="34" charset="0"/>
                <a:cs typeface="Calibri" pitchFamily="34" charset="0"/>
              </a:rPr>
              <a:t>805/905U-D</a:t>
            </a:r>
          </a:p>
        </p:txBody>
      </p:sp>
      <p:sp>
        <p:nvSpPr>
          <p:cNvPr id="22" name="Rounded Rectangle 21">
            <a:extLst>
              <a:ext uri="{FF2B5EF4-FFF2-40B4-BE49-F238E27FC236}">
                <a16:creationId xmlns:a16="http://schemas.microsoft.com/office/drawing/2014/main" id="{A6982915-CC22-414C-8D25-2014CF7AE214}"/>
              </a:ext>
            </a:extLst>
          </p:cNvPr>
          <p:cNvSpPr/>
          <p:nvPr/>
        </p:nvSpPr>
        <p:spPr bwMode="auto">
          <a:xfrm>
            <a:off x="3473333" y="5247472"/>
            <a:ext cx="969879"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869/900 MHz</a:t>
            </a:r>
          </a:p>
        </p:txBody>
      </p:sp>
      <p:sp>
        <p:nvSpPr>
          <p:cNvPr id="23" name="Rounded Rectangle 22">
            <a:extLst>
              <a:ext uri="{FF2B5EF4-FFF2-40B4-BE49-F238E27FC236}">
                <a16:creationId xmlns:a16="http://schemas.microsoft.com/office/drawing/2014/main" id="{FFDC310B-AC3C-4E17-9FED-289F741998AB}"/>
              </a:ext>
            </a:extLst>
          </p:cNvPr>
          <p:cNvSpPr/>
          <p:nvPr/>
        </p:nvSpPr>
        <p:spPr bwMode="auto">
          <a:xfrm>
            <a:off x="4534132" y="5247472"/>
            <a:ext cx="969879"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60 MHz</a:t>
            </a:r>
          </a:p>
        </p:txBody>
      </p:sp>
      <p:sp>
        <p:nvSpPr>
          <p:cNvPr id="24" name="Rounded Rectangle 23">
            <a:extLst>
              <a:ext uri="{FF2B5EF4-FFF2-40B4-BE49-F238E27FC236}">
                <a16:creationId xmlns:a16="http://schemas.microsoft.com/office/drawing/2014/main" id="{8C29E6B5-2FE0-4740-BCC3-96382F2315D0}"/>
              </a:ext>
            </a:extLst>
          </p:cNvPr>
          <p:cNvSpPr/>
          <p:nvPr/>
        </p:nvSpPr>
        <p:spPr bwMode="auto">
          <a:xfrm>
            <a:off x="5579795" y="5247472"/>
            <a:ext cx="969879"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150-512 MHz</a:t>
            </a:r>
          </a:p>
        </p:txBody>
      </p:sp>
      <p:sp>
        <p:nvSpPr>
          <p:cNvPr id="25" name="TextBox 24">
            <a:extLst>
              <a:ext uri="{FF2B5EF4-FFF2-40B4-BE49-F238E27FC236}">
                <a16:creationId xmlns:a16="http://schemas.microsoft.com/office/drawing/2014/main" id="{F79D4CBE-F7D6-4301-AADF-D044AC82B8F0}"/>
              </a:ext>
            </a:extLst>
          </p:cNvPr>
          <p:cNvSpPr txBox="1"/>
          <p:nvPr/>
        </p:nvSpPr>
        <p:spPr>
          <a:xfrm>
            <a:off x="2063552" y="1484784"/>
            <a:ext cx="1343578" cy="669671"/>
          </a:xfrm>
          <a:prstGeom prst="rect">
            <a:avLst/>
          </a:prstGeom>
          <a:noFill/>
        </p:spPr>
        <p:txBody>
          <a:bodyPr wrap="square" rtlCol="0">
            <a:spAutoFit/>
          </a:bodyPr>
          <a:lstStyle/>
          <a:p>
            <a:endParaRPr lang="en-US" b="1" dirty="0">
              <a:solidFill>
                <a:prstClr val="black"/>
              </a:solidFill>
              <a:latin typeface="Univers LT Std 45 Light" pitchFamily="34" charset="0"/>
              <a:cs typeface="Calibri" pitchFamily="34" charset="0"/>
            </a:endParaRPr>
          </a:p>
          <a:p>
            <a:r>
              <a:rPr lang="en-US" b="1" dirty="0">
                <a:solidFill>
                  <a:prstClr val="black"/>
                </a:solidFill>
                <a:latin typeface="Univers LT Std 45 Light" pitchFamily="34" charset="0"/>
                <a:cs typeface="Calibri" pitchFamily="34" charset="0"/>
              </a:rPr>
              <a:t>Remote I/O</a:t>
            </a:r>
          </a:p>
        </p:txBody>
      </p:sp>
      <p:sp>
        <p:nvSpPr>
          <p:cNvPr id="26" name="TextBox 25">
            <a:extLst>
              <a:ext uri="{FF2B5EF4-FFF2-40B4-BE49-F238E27FC236}">
                <a16:creationId xmlns:a16="http://schemas.microsoft.com/office/drawing/2014/main" id="{4599ED54-B027-4AEE-9E27-47A2271B5197}"/>
              </a:ext>
            </a:extLst>
          </p:cNvPr>
          <p:cNvSpPr txBox="1"/>
          <p:nvPr/>
        </p:nvSpPr>
        <p:spPr>
          <a:xfrm>
            <a:off x="2073176" y="4179855"/>
            <a:ext cx="2229017" cy="717119"/>
          </a:xfrm>
          <a:prstGeom prst="rect">
            <a:avLst/>
          </a:prstGeom>
          <a:noFill/>
        </p:spPr>
        <p:txBody>
          <a:bodyPr wrap="square" rtlCol="0">
            <a:spAutoFit/>
          </a:bodyPr>
          <a:lstStyle/>
          <a:p>
            <a:r>
              <a:rPr lang="en-US" sz="1800" b="1" u="sng" dirty="0">
                <a:solidFill>
                  <a:srgbClr val="0067CD"/>
                </a:solidFill>
                <a:latin typeface="Univers LT Std 45 Light" pitchFamily="34" charset="0"/>
                <a:cs typeface="Calibri" pitchFamily="34" charset="0"/>
              </a:rPr>
              <a:t> </a:t>
            </a:r>
          </a:p>
          <a:p>
            <a:r>
              <a:rPr lang="en-US" b="1" dirty="0">
                <a:solidFill>
                  <a:prstClr val="black"/>
                </a:solidFill>
                <a:latin typeface="Univers LT Std 45 Light" pitchFamily="34" charset="0"/>
                <a:cs typeface="Calibri" pitchFamily="34" charset="0"/>
              </a:rPr>
              <a:t>Ethernet</a:t>
            </a:r>
          </a:p>
        </p:txBody>
      </p:sp>
      <p:sp>
        <p:nvSpPr>
          <p:cNvPr id="27" name="TextBox 26">
            <a:extLst>
              <a:ext uri="{FF2B5EF4-FFF2-40B4-BE49-F238E27FC236}">
                <a16:creationId xmlns:a16="http://schemas.microsoft.com/office/drawing/2014/main" id="{1388F42E-B91F-4E49-9B05-CE6F5B4D3BA4}"/>
              </a:ext>
            </a:extLst>
          </p:cNvPr>
          <p:cNvSpPr txBox="1"/>
          <p:nvPr/>
        </p:nvSpPr>
        <p:spPr>
          <a:xfrm>
            <a:off x="2073176" y="5354141"/>
            <a:ext cx="2229017" cy="717119"/>
          </a:xfrm>
          <a:prstGeom prst="rect">
            <a:avLst/>
          </a:prstGeom>
          <a:noFill/>
        </p:spPr>
        <p:txBody>
          <a:bodyPr wrap="square" rtlCol="0">
            <a:spAutoFit/>
          </a:bodyPr>
          <a:lstStyle/>
          <a:p>
            <a:r>
              <a:rPr lang="en-US" sz="1800" b="1" u="sng" dirty="0">
                <a:solidFill>
                  <a:srgbClr val="0067CD"/>
                </a:solidFill>
                <a:latin typeface="Univers LT Std 45 Light" pitchFamily="34" charset="0"/>
                <a:cs typeface="Calibri" pitchFamily="34" charset="0"/>
              </a:rPr>
              <a:t> </a:t>
            </a:r>
          </a:p>
          <a:p>
            <a:r>
              <a:rPr lang="en-US" b="1" dirty="0">
                <a:solidFill>
                  <a:prstClr val="black"/>
                </a:solidFill>
                <a:latin typeface="Univers LT Std 45 Light" pitchFamily="34" charset="0"/>
                <a:cs typeface="Calibri" pitchFamily="34" charset="0"/>
              </a:rPr>
              <a:t>Serial</a:t>
            </a:r>
          </a:p>
        </p:txBody>
      </p:sp>
      <p:grpSp>
        <p:nvGrpSpPr>
          <p:cNvPr id="28" name="Group 27">
            <a:extLst>
              <a:ext uri="{FF2B5EF4-FFF2-40B4-BE49-F238E27FC236}">
                <a16:creationId xmlns:a16="http://schemas.microsoft.com/office/drawing/2014/main" id="{814BF360-EF79-44EF-B3E2-A1CA8F104AF8}"/>
              </a:ext>
            </a:extLst>
          </p:cNvPr>
          <p:cNvGrpSpPr/>
          <p:nvPr/>
        </p:nvGrpSpPr>
        <p:grpSpPr>
          <a:xfrm>
            <a:off x="6838741" y="1321600"/>
            <a:ext cx="1215841" cy="1216820"/>
            <a:chOff x="4440887" y="855024"/>
            <a:chExt cx="1358781" cy="1380316"/>
          </a:xfrm>
        </p:grpSpPr>
        <p:sp>
          <p:nvSpPr>
            <p:cNvPr id="29" name="Rounded Rectangle 117">
              <a:extLst>
                <a:ext uri="{FF2B5EF4-FFF2-40B4-BE49-F238E27FC236}">
                  <a16:creationId xmlns:a16="http://schemas.microsoft.com/office/drawing/2014/main" id="{E42423F9-F9E8-4803-B3B0-BEC653512E92}"/>
                </a:ext>
              </a:extLst>
            </p:cNvPr>
            <p:cNvSpPr/>
            <p:nvPr/>
          </p:nvSpPr>
          <p:spPr bwMode="auto">
            <a:xfrm>
              <a:off x="4509869" y="1142799"/>
              <a:ext cx="1289799"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1000" b="1" dirty="0">
                <a:solidFill>
                  <a:prstClr val="black"/>
                </a:solidFill>
                <a:latin typeface="Calibri" pitchFamily="34" charset="0"/>
                <a:cs typeface="Calibri" pitchFamily="34" charset="0"/>
              </a:endParaRPr>
            </a:p>
          </p:txBody>
        </p:sp>
        <p:sp>
          <p:nvSpPr>
            <p:cNvPr id="30" name="Rectangle 29">
              <a:extLst>
                <a:ext uri="{FF2B5EF4-FFF2-40B4-BE49-F238E27FC236}">
                  <a16:creationId xmlns:a16="http://schemas.microsoft.com/office/drawing/2014/main" id="{EF1E46E7-3715-4E7E-A170-43A7778ABD78}"/>
                </a:ext>
              </a:extLst>
            </p:cNvPr>
            <p:cNvSpPr/>
            <p:nvPr/>
          </p:nvSpPr>
          <p:spPr>
            <a:xfrm>
              <a:off x="4697981" y="1993785"/>
              <a:ext cx="973121" cy="241555"/>
            </a:xfrm>
            <a:prstGeom prst="rect">
              <a:avLst/>
            </a:prstGeom>
          </p:spPr>
          <p:txBody>
            <a:bodyPr wrap="none">
              <a:spAutoFit/>
            </a:bodyPr>
            <a:lstStyle/>
            <a:p>
              <a:r>
                <a:rPr lang="en-US" sz="750" b="1" dirty="0">
                  <a:solidFill>
                    <a:srgbClr val="000000"/>
                  </a:solidFill>
                  <a:latin typeface="Calibri" pitchFamily="34" charset="0"/>
                  <a:cs typeface="Calibri" pitchFamily="34" charset="0"/>
                </a:rPr>
                <a:t>105/905U-1,2,3,4</a:t>
              </a:r>
            </a:p>
          </p:txBody>
        </p:sp>
        <p:sp>
          <p:nvSpPr>
            <p:cNvPr id="31" name="Rounded Rectangle 119">
              <a:extLst>
                <a:ext uri="{FF2B5EF4-FFF2-40B4-BE49-F238E27FC236}">
                  <a16:creationId xmlns:a16="http://schemas.microsoft.com/office/drawing/2014/main" id="{E0093005-2246-4AD1-8C4B-83EBD763EBC9}"/>
                </a:ext>
              </a:extLst>
            </p:cNvPr>
            <p:cNvSpPr/>
            <p:nvPr/>
          </p:nvSpPr>
          <p:spPr bwMode="auto">
            <a:xfrm>
              <a:off x="4440887" y="855024"/>
              <a:ext cx="1352857" cy="337978"/>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1000" b="1" dirty="0">
                  <a:solidFill>
                    <a:prstClr val="white"/>
                  </a:solidFill>
                  <a:latin typeface="Calibri" pitchFamily="34" charset="0"/>
                  <a:cs typeface="Calibri" pitchFamily="34" charset="0"/>
                </a:rPr>
                <a:t>Transceiver</a:t>
              </a:r>
              <a:br>
                <a:rPr lang="en-US" sz="1000" b="1" dirty="0">
                  <a:solidFill>
                    <a:prstClr val="white"/>
                  </a:solidFill>
                  <a:latin typeface="Calibri" pitchFamily="34" charset="0"/>
                  <a:cs typeface="Calibri" pitchFamily="34" charset="0"/>
                </a:rPr>
              </a:br>
              <a:r>
                <a:rPr lang="en-US" sz="800" b="1" dirty="0">
                  <a:solidFill>
                    <a:prstClr val="white"/>
                  </a:solidFill>
                  <a:latin typeface="Calibri" pitchFamily="34" charset="0"/>
                  <a:cs typeface="Calibri" pitchFamily="34" charset="0"/>
                </a:rPr>
                <a:t> 150-512/869/900MHz</a:t>
              </a:r>
            </a:p>
          </p:txBody>
        </p:sp>
        <p:pic>
          <p:nvPicPr>
            <p:cNvPr id="32" name="Picture 3">
              <a:extLst>
                <a:ext uri="{FF2B5EF4-FFF2-40B4-BE49-F238E27FC236}">
                  <a16:creationId xmlns:a16="http://schemas.microsoft.com/office/drawing/2014/main" id="{7F9B8718-AF4C-4514-A657-4A98BB5458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801886" y="1288160"/>
              <a:ext cx="705764" cy="718768"/>
            </a:xfrm>
            <a:prstGeom prst="rect">
              <a:avLst/>
            </a:prstGeom>
            <a:noFill/>
            <a:ln w="9525">
              <a:noFill/>
              <a:miter lim="800000"/>
              <a:headEnd/>
              <a:tailEnd/>
            </a:ln>
          </p:spPr>
        </p:pic>
      </p:grpSp>
      <p:sp>
        <p:nvSpPr>
          <p:cNvPr id="33" name="Rounded Rectangle 28">
            <a:extLst>
              <a:ext uri="{FF2B5EF4-FFF2-40B4-BE49-F238E27FC236}">
                <a16:creationId xmlns:a16="http://schemas.microsoft.com/office/drawing/2014/main" id="{7E9C6E02-98C9-46DB-BFE9-3D3850D55D5B}"/>
              </a:ext>
            </a:extLst>
          </p:cNvPr>
          <p:cNvSpPr/>
          <p:nvPr/>
        </p:nvSpPr>
        <p:spPr bwMode="auto">
          <a:xfrm>
            <a:off x="5373658" y="4213549"/>
            <a:ext cx="843465"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34" name="Rounded Rectangle 29">
            <a:extLst>
              <a:ext uri="{FF2B5EF4-FFF2-40B4-BE49-F238E27FC236}">
                <a16:creationId xmlns:a16="http://schemas.microsoft.com/office/drawing/2014/main" id="{1109768E-05D4-48B1-A5D7-5052208B5A94}"/>
              </a:ext>
            </a:extLst>
          </p:cNvPr>
          <p:cNvSpPr/>
          <p:nvPr/>
        </p:nvSpPr>
        <p:spPr bwMode="auto">
          <a:xfrm>
            <a:off x="5362054" y="3944492"/>
            <a:ext cx="854122"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900 MHz</a:t>
            </a:r>
          </a:p>
        </p:txBody>
      </p:sp>
      <p:grpSp>
        <p:nvGrpSpPr>
          <p:cNvPr id="35" name="Group 34">
            <a:extLst>
              <a:ext uri="{FF2B5EF4-FFF2-40B4-BE49-F238E27FC236}">
                <a16:creationId xmlns:a16="http://schemas.microsoft.com/office/drawing/2014/main" id="{4DFF809A-7A02-40C5-B935-DE06472FDB36}"/>
              </a:ext>
            </a:extLst>
          </p:cNvPr>
          <p:cNvGrpSpPr/>
          <p:nvPr/>
        </p:nvGrpSpPr>
        <p:grpSpPr>
          <a:xfrm>
            <a:off x="5509803" y="4344788"/>
            <a:ext cx="583266" cy="827039"/>
            <a:chOff x="3473719" y="4316762"/>
            <a:chExt cx="651838" cy="924271"/>
          </a:xfrm>
        </p:grpSpPr>
        <p:sp>
          <p:nvSpPr>
            <p:cNvPr id="36" name="Rectangle 35">
              <a:extLst>
                <a:ext uri="{FF2B5EF4-FFF2-40B4-BE49-F238E27FC236}">
                  <a16:creationId xmlns:a16="http://schemas.microsoft.com/office/drawing/2014/main" id="{14635ABB-80C8-4DBC-AEAD-0BF114F65894}"/>
                </a:ext>
              </a:extLst>
            </p:cNvPr>
            <p:cNvSpPr/>
            <p:nvPr/>
          </p:nvSpPr>
          <p:spPr>
            <a:xfrm>
              <a:off x="3555352" y="5003055"/>
              <a:ext cx="521673" cy="237978"/>
            </a:xfrm>
            <a:prstGeom prst="rect">
              <a:avLst/>
            </a:prstGeom>
          </p:spPr>
          <p:txBody>
            <a:bodyPr wrap="none">
              <a:spAutoFit/>
            </a:bodyPr>
            <a:lstStyle/>
            <a:p>
              <a:r>
                <a:rPr lang="en-US" sz="750" b="1" dirty="0">
                  <a:solidFill>
                    <a:srgbClr val="000000"/>
                  </a:solidFill>
                  <a:latin typeface="Calibri" pitchFamily="34" charset="0"/>
                  <a:cs typeface="Calibri" pitchFamily="34" charset="0"/>
                </a:rPr>
                <a:t>945U-E</a:t>
              </a:r>
            </a:p>
          </p:txBody>
        </p:sp>
        <p:pic>
          <p:nvPicPr>
            <p:cNvPr id="37" name="Picture 4">
              <a:extLst>
                <a:ext uri="{FF2B5EF4-FFF2-40B4-BE49-F238E27FC236}">
                  <a16:creationId xmlns:a16="http://schemas.microsoft.com/office/drawing/2014/main" id="{7C4BA6FE-F8AD-48A6-B7C6-9C4B7DC03B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473719" y="4316762"/>
              <a:ext cx="651838" cy="689777"/>
            </a:xfrm>
            <a:prstGeom prst="rect">
              <a:avLst/>
            </a:prstGeom>
            <a:noFill/>
            <a:ln w="9525">
              <a:noFill/>
              <a:miter lim="800000"/>
              <a:headEnd/>
              <a:tailEnd/>
            </a:ln>
          </p:spPr>
        </p:pic>
      </p:grpSp>
      <p:grpSp>
        <p:nvGrpSpPr>
          <p:cNvPr id="38" name="Group 37">
            <a:extLst>
              <a:ext uri="{FF2B5EF4-FFF2-40B4-BE49-F238E27FC236}">
                <a16:creationId xmlns:a16="http://schemas.microsoft.com/office/drawing/2014/main" id="{1D11C5EC-CC83-46D9-B591-1DA0F7D389CE}"/>
              </a:ext>
            </a:extLst>
          </p:cNvPr>
          <p:cNvGrpSpPr/>
          <p:nvPr/>
        </p:nvGrpSpPr>
        <p:grpSpPr>
          <a:xfrm>
            <a:off x="3319391" y="1321600"/>
            <a:ext cx="1110064" cy="1232010"/>
            <a:chOff x="5980439" y="844994"/>
            <a:chExt cx="1240569" cy="1397547"/>
          </a:xfrm>
        </p:grpSpPr>
        <p:sp>
          <p:nvSpPr>
            <p:cNvPr id="39" name="Rounded Rectangle 111">
              <a:extLst>
                <a:ext uri="{FF2B5EF4-FFF2-40B4-BE49-F238E27FC236}">
                  <a16:creationId xmlns:a16="http://schemas.microsoft.com/office/drawing/2014/main" id="{4EAC11B0-5754-43CF-91F4-0E31AA380764}"/>
                </a:ext>
              </a:extLst>
            </p:cNvPr>
            <p:cNvSpPr/>
            <p:nvPr/>
          </p:nvSpPr>
          <p:spPr bwMode="auto">
            <a:xfrm>
              <a:off x="6011285" y="1142799"/>
              <a:ext cx="1209723"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endParaRPr lang="en-US" sz="1000"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p:txBody>
        </p:sp>
        <p:sp>
          <p:nvSpPr>
            <p:cNvPr id="40" name="Rectangle 39">
              <a:extLst>
                <a:ext uri="{FF2B5EF4-FFF2-40B4-BE49-F238E27FC236}">
                  <a16:creationId xmlns:a16="http://schemas.microsoft.com/office/drawing/2014/main" id="{C884C2D4-3F57-42CF-AC6D-640A91DD0831}"/>
                </a:ext>
              </a:extLst>
            </p:cNvPr>
            <p:cNvSpPr/>
            <p:nvPr/>
          </p:nvSpPr>
          <p:spPr>
            <a:xfrm>
              <a:off x="6339151" y="1993785"/>
              <a:ext cx="523465" cy="248756"/>
            </a:xfrm>
            <a:prstGeom prst="rect">
              <a:avLst/>
            </a:prstGeom>
          </p:spPr>
          <p:txBody>
            <a:bodyPr wrap="none">
              <a:spAutoFit/>
            </a:bodyPr>
            <a:lstStyle/>
            <a:p>
              <a:r>
                <a:rPr lang="en-US" sz="750" b="1" dirty="0">
                  <a:solidFill>
                    <a:srgbClr val="000000"/>
                  </a:solidFill>
                  <a:latin typeface="Calibri" pitchFamily="34" charset="0"/>
                  <a:cs typeface="Calibri" pitchFamily="34" charset="0"/>
                </a:rPr>
                <a:t>415U-2</a:t>
              </a:r>
            </a:p>
          </p:txBody>
        </p:sp>
        <p:sp>
          <p:nvSpPr>
            <p:cNvPr id="41" name="Rounded Rectangle 113">
              <a:extLst>
                <a:ext uri="{FF2B5EF4-FFF2-40B4-BE49-F238E27FC236}">
                  <a16:creationId xmlns:a16="http://schemas.microsoft.com/office/drawing/2014/main" id="{261E5AB3-DFE1-48AB-B690-E8F1C7F0D182}"/>
                </a:ext>
              </a:extLst>
            </p:cNvPr>
            <p:cNvSpPr/>
            <p:nvPr/>
          </p:nvSpPr>
          <p:spPr bwMode="auto">
            <a:xfrm>
              <a:off x="5980439" y="844994"/>
              <a:ext cx="1230223" cy="389078"/>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100000"/>
                </a:lnSpc>
                <a:buClr>
                  <a:srgbClr val="0053A1"/>
                </a:buClr>
              </a:pPr>
              <a:r>
                <a:rPr lang="en-US" sz="900" b="1" dirty="0">
                  <a:solidFill>
                    <a:prstClr val="white"/>
                  </a:solidFill>
                  <a:latin typeface="Calibri" pitchFamily="34" charset="0"/>
                  <a:cs typeface="Calibri" pitchFamily="34" charset="0"/>
                </a:rPr>
                <a:t>Next Generation I/O</a:t>
              </a:r>
              <a:endParaRPr lang="en-US" sz="800" b="1" dirty="0">
                <a:solidFill>
                  <a:prstClr val="white"/>
                </a:solidFill>
                <a:latin typeface="Calibri" pitchFamily="34" charset="0"/>
                <a:cs typeface="Calibri" pitchFamily="34" charset="0"/>
              </a:endParaRPr>
            </a:p>
          </p:txBody>
        </p:sp>
      </p:grpSp>
      <p:grpSp>
        <p:nvGrpSpPr>
          <p:cNvPr id="42" name="Group 41">
            <a:extLst>
              <a:ext uri="{FF2B5EF4-FFF2-40B4-BE49-F238E27FC236}">
                <a16:creationId xmlns:a16="http://schemas.microsoft.com/office/drawing/2014/main" id="{4DDCB77E-633F-419B-945C-4FDEC23B28B0}"/>
              </a:ext>
            </a:extLst>
          </p:cNvPr>
          <p:cNvGrpSpPr/>
          <p:nvPr/>
        </p:nvGrpSpPr>
        <p:grpSpPr>
          <a:xfrm>
            <a:off x="9293014" y="1321600"/>
            <a:ext cx="1129153" cy="1223167"/>
            <a:chOff x="7855596" y="855024"/>
            <a:chExt cx="1261901" cy="1387517"/>
          </a:xfrm>
        </p:grpSpPr>
        <p:sp>
          <p:nvSpPr>
            <p:cNvPr id="43" name="Rounded Rectangle 107">
              <a:extLst>
                <a:ext uri="{FF2B5EF4-FFF2-40B4-BE49-F238E27FC236}">
                  <a16:creationId xmlns:a16="http://schemas.microsoft.com/office/drawing/2014/main" id="{A9A18E99-8BCF-47AE-AF57-A1A97ED9C825}"/>
                </a:ext>
              </a:extLst>
            </p:cNvPr>
            <p:cNvSpPr/>
            <p:nvPr/>
          </p:nvSpPr>
          <p:spPr bwMode="auto">
            <a:xfrm>
              <a:off x="7907774" y="1142798"/>
              <a:ext cx="1209723"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endParaRPr lang="en-US" sz="1000"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p:txBody>
        </p:sp>
        <p:sp>
          <p:nvSpPr>
            <p:cNvPr id="44" name="Rectangle 43">
              <a:extLst>
                <a:ext uri="{FF2B5EF4-FFF2-40B4-BE49-F238E27FC236}">
                  <a16:creationId xmlns:a16="http://schemas.microsoft.com/office/drawing/2014/main" id="{435B68AA-0618-4CA3-907B-D4C5B158F21F}"/>
                </a:ext>
              </a:extLst>
            </p:cNvPr>
            <p:cNvSpPr/>
            <p:nvPr/>
          </p:nvSpPr>
          <p:spPr>
            <a:xfrm>
              <a:off x="8107472" y="1993785"/>
              <a:ext cx="788601" cy="248756"/>
            </a:xfrm>
            <a:prstGeom prst="rect">
              <a:avLst/>
            </a:prstGeom>
          </p:spPr>
          <p:txBody>
            <a:bodyPr wrap="none">
              <a:spAutoFit/>
            </a:bodyPr>
            <a:lstStyle/>
            <a:p>
              <a:r>
                <a:rPr lang="en-US" sz="750" b="1" dirty="0">
                  <a:solidFill>
                    <a:srgbClr val="000000"/>
                  </a:solidFill>
                  <a:latin typeface="Calibri" pitchFamily="34" charset="0"/>
                  <a:cs typeface="Calibri" pitchFamily="34" charset="0"/>
                </a:rPr>
                <a:t>115S/ 115E-2</a:t>
              </a:r>
            </a:p>
          </p:txBody>
        </p:sp>
        <p:sp>
          <p:nvSpPr>
            <p:cNvPr id="45" name="Rounded Rectangle 109">
              <a:extLst>
                <a:ext uri="{FF2B5EF4-FFF2-40B4-BE49-F238E27FC236}">
                  <a16:creationId xmlns:a16="http://schemas.microsoft.com/office/drawing/2014/main" id="{9E3A12D1-42EC-4490-A7CE-E630F6326D01}"/>
                </a:ext>
              </a:extLst>
            </p:cNvPr>
            <p:cNvSpPr/>
            <p:nvPr/>
          </p:nvSpPr>
          <p:spPr bwMode="auto">
            <a:xfrm>
              <a:off x="7855596" y="855024"/>
              <a:ext cx="1230223" cy="337978"/>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1000" b="1" dirty="0">
                  <a:solidFill>
                    <a:prstClr val="white"/>
                  </a:solidFill>
                  <a:latin typeface="Calibri" pitchFamily="34" charset="0"/>
                  <a:cs typeface="Calibri" pitchFamily="34" charset="0"/>
                </a:rPr>
                <a:t>Expansion I/O</a:t>
              </a:r>
            </a:p>
          </p:txBody>
        </p:sp>
        <p:pic>
          <p:nvPicPr>
            <p:cNvPr id="46" name="Picture 6">
              <a:extLst>
                <a:ext uri="{FF2B5EF4-FFF2-40B4-BE49-F238E27FC236}">
                  <a16:creationId xmlns:a16="http://schemas.microsoft.com/office/drawing/2014/main" id="{9ED9DC44-1815-4E8B-9C0A-1825D2657E3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8328390" y="1244102"/>
              <a:ext cx="368489" cy="787427"/>
            </a:xfrm>
            <a:prstGeom prst="rect">
              <a:avLst/>
            </a:prstGeom>
            <a:noFill/>
            <a:ln w="9525">
              <a:noFill/>
              <a:miter lim="800000"/>
              <a:headEnd/>
              <a:tailEnd/>
            </a:ln>
          </p:spPr>
        </p:pic>
      </p:grpSp>
      <p:pic>
        <p:nvPicPr>
          <p:cNvPr id="47" name="Picture 7">
            <a:extLst>
              <a:ext uri="{FF2B5EF4-FFF2-40B4-BE49-F238E27FC236}">
                <a16:creationId xmlns:a16="http://schemas.microsoft.com/office/drawing/2014/main" id="{9AB91795-342B-4537-A2AD-56E8B0821B7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4735997" y="5655564"/>
            <a:ext cx="609641" cy="639483"/>
          </a:xfrm>
          <a:prstGeom prst="rect">
            <a:avLst/>
          </a:prstGeom>
          <a:noFill/>
          <a:ln w="9525">
            <a:noFill/>
            <a:miter lim="800000"/>
            <a:headEnd/>
            <a:tailEnd/>
          </a:ln>
        </p:spPr>
      </p:pic>
      <p:sp>
        <p:nvSpPr>
          <p:cNvPr id="48" name="Rounded Rectangle 34">
            <a:extLst>
              <a:ext uri="{FF2B5EF4-FFF2-40B4-BE49-F238E27FC236}">
                <a16:creationId xmlns:a16="http://schemas.microsoft.com/office/drawing/2014/main" id="{DDC1360A-0A11-47E9-B424-8654D96B96BF}"/>
              </a:ext>
            </a:extLst>
          </p:cNvPr>
          <p:cNvSpPr/>
          <p:nvPr/>
        </p:nvSpPr>
        <p:spPr bwMode="auto">
          <a:xfrm>
            <a:off x="6301376" y="4213549"/>
            <a:ext cx="843465"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49" name="Rounded Rectangle 35">
            <a:extLst>
              <a:ext uri="{FF2B5EF4-FFF2-40B4-BE49-F238E27FC236}">
                <a16:creationId xmlns:a16="http://schemas.microsoft.com/office/drawing/2014/main" id="{55235ABE-7C53-49C4-9C99-5C664122E794}"/>
              </a:ext>
            </a:extLst>
          </p:cNvPr>
          <p:cNvSpPr/>
          <p:nvPr/>
        </p:nvSpPr>
        <p:spPr bwMode="auto">
          <a:xfrm>
            <a:off x="6300397" y="3944492"/>
            <a:ext cx="854122"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802.11b/g</a:t>
            </a:r>
            <a:br>
              <a:rPr lang="en-US" sz="800" b="1" dirty="0">
                <a:solidFill>
                  <a:prstClr val="white"/>
                </a:solidFill>
                <a:latin typeface="Calibri" pitchFamily="34" charset="0"/>
                <a:cs typeface="Calibri" pitchFamily="34" charset="0"/>
              </a:rPr>
            </a:br>
            <a:r>
              <a:rPr lang="en-US" sz="800" b="1" dirty="0">
                <a:solidFill>
                  <a:prstClr val="white"/>
                </a:solidFill>
                <a:latin typeface="Calibri" pitchFamily="34" charset="0"/>
                <a:cs typeface="Calibri" pitchFamily="34" charset="0"/>
              </a:rPr>
              <a:t>@ 2.4 GHz</a:t>
            </a:r>
          </a:p>
        </p:txBody>
      </p:sp>
      <p:grpSp>
        <p:nvGrpSpPr>
          <p:cNvPr id="50" name="Group 49">
            <a:extLst>
              <a:ext uri="{FF2B5EF4-FFF2-40B4-BE49-F238E27FC236}">
                <a16:creationId xmlns:a16="http://schemas.microsoft.com/office/drawing/2014/main" id="{BCEF0716-E6D1-4CFD-B0C5-EF4B278FB63B}"/>
              </a:ext>
            </a:extLst>
          </p:cNvPr>
          <p:cNvGrpSpPr/>
          <p:nvPr/>
        </p:nvGrpSpPr>
        <p:grpSpPr>
          <a:xfrm>
            <a:off x="6416010" y="4379848"/>
            <a:ext cx="604302" cy="782519"/>
            <a:chOff x="4897898" y="4355944"/>
            <a:chExt cx="675347" cy="874517"/>
          </a:xfrm>
        </p:grpSpPr>
        <p:sp>
          <p:nvSpPr>
            <p:cNvPr id="51" name="Rectangle 50">
              <a:extLst>
                <a:ext uri="{FF2B5EF4-FFF2-40B4-BE49-F238E27FC236}">
                  <a16:creationId xmlns:a16="http://schemas.microsoft.com/office/drawing/2014/main" id="{1EDC7B81-FC65-4EDF-80A7-F506DF0F478B}"/>
                </a:ext>
              </a:extLst>
            </p:cNvPr>
            <p:cNvSpPr/>
            <p:nvPr/>
          </p:nvSpPr>
          <p:spPr>
            <a:xfrm>
              <a:off x="4897898" y="4992483"/>
              <a:ext cx="621996" cy="237978"/>
            </a:xfrm>
            <a:prstGeom prst="rect">
              <a:avLst/>
            </a:prstGeom>
          </p:spPr>
          <p:txBody>
            <a:bodyPr wrap="none">
              <a:spAutoFit/>
            </a:bodyPr>
            <a:lstStyle/>
            <a:p>
              <a:r>
                <a:rPr lang="en-US" sz="750" b="1" dirty="0">
                  <a:solidFill>
                    <a:srgbClr val="000000"/>
                  </a:solidFill>
                  <a:latin typeface="Calibri" pitchFamily="34" charset="0"/>
                  <a:cs typeface="Calibri" pitchFamily="34" charset="0"/>
                </a:rPr>
                <a:t>245U-E-G</a:t>
              </a:r>
            </a:p>
          </p:txBody>
        </p:sp>
        <p:pic>
          <p:nvPicPr>
            <p:cNvPr id="52" name="Picture 8">
              <a:extLst>
                <a:ext uri="{FF2B5EF4-FFF2-40B4-BE49-F238E27FC236}">
                  <a16:creationId xmlns:a16="http://schemas.microsoft.com/office/drawing/2014/main" id="{AC848EB2-2C8B-400D-8B7D-739C5B220B2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4953711" y="4355944"/>
              <a:ext cx="619534" cy="649860"/>
            </a:xfrm>
            <a:prstGeom prst="rect">
              <a:avLst/>
            </a:prstGeom>
            <a:noFill/>
            <a:ln w="9525">
              <a:noFill/>
              <a:miter lim="800000"/>
              <a:headEnd/>
              <a:tailEnd/>
            </a:ln>
          </p:spPr>
        </p:pic>
      </p:grpSp>
      <p:pic>
        <p:nvPicPr>
          <p:cNvPr id="53" name="Picture 7">
            <a:extLst>
              <a:ext uri="{FF2B5EF4-FFF2-40B4-BE49-F238E27FC236}">
                <a16:creationId xmlns:a16="http://schemas.microsoft.com/office/drawing/2014/main" id="{BB931075-D71D-42A3-8924-3A2889461F8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3642159" y="5655564"/>
            <a:ext cx="608575" cy="639483"/>
          </a:xfrm>
          <a:prstGeom prst="rect">
            <a:avLst/>
          </a:prstGeom>
          <a:noFill/>
          <a:ln w="9525">
            <a:noFill/>
            <a:miter lim="800000"/>
            <a:headEnd/>
            <a:tailEnd/>
          </a:ln>
        </p:spPr>
      </p:pic>
      <p:pic>
        <p:nvPicPr>
          <p:cNvPr id="54" name="Picture 7">
            <a:extLst>
              <a:ext uri="{FF2B5EF4-FFF2-40B4-BE49-F238E27FC236}">
                <a16:creationId xmlns:a16="http://schemas.microsoft.com/office/drawing/2014/main" id="{5BC88E0C-6A28-481E-B07D-DDD72713D9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5749312" y="5655564"/>
            <a:ext cx="609641" cy="639483"/>
          </a:xfrm>
          <a:prstGeom prst="rect">
            <a:avLst/>
          </a:prstGeom>
          <a:noFill/>
          <a:ln w="9525">
            <a:noFill/>
            <a:miter lim="800000"/>
            <a:headEnd/>
            <a:tailEnd/>
          </a:ln>
        </p:spPr>
      </p:pic>
      <p:sp>
        <p:nvSpPr>
          <p:cNvPr id="57" name="TextBox 56">
            <a:extLst>
              <a:ext uri="{FF2B5EF4-FFF2-40B4-BE49-F238E27FC236}">
                <a16:creationId xmlns:a16="http://schemas.microsoft.com/office/drawing/2014/main" id="{C593AF51-B22B-4015-9609-4BB32D12018A}"/>
              </a:ext>
            </a:extLst>
          </p:cNvPr>
          <p:cNvSpPr txBox="1"/>
          <p:nvPr/>
        </p:nvSpPr>
        <p:spPr>
          <a:xfrm>
            <a:off x="2078101" y="2854158"/>
            <a:ext cx="2229017" cy="669671"/>
          </a:xfrm>
          <a:prstGeom prst="rect">
            <a:avLst/>
          </a:prstGeom>
          <a:noFill/>
        </p:spPr>
        <p:txBody>
          <a:bodyPr wrap="square" rtlCol="0">
            <a:spAutoFit/>
          </a:bodyPr>
          <a:lstStyle/>
          <a:p>
            <a:endParaRPr lang="en-US" b="1" dirty="0">
              <a:solidFill>
                <a:prstClr val="black"/>
              </a:solidFill>
              <a:latin typeface="Univers LT Std 45 Light" pitchFamily="34" charset="0"/>
              <a:cs typeface="Calibri" pitchFamily="34" charset="0"/>
            </a:endParaRPr>
          </a:p>
          <a:p>
            <a:r>
              <a:rPr lang="en-US" b="1" dirty="0">
                <a:solidFill>
                  <a:prstClr val="black"/>
                </a:solidFill>
                <a:latin typeface="Univers LT Std 45 Light" pitchFamily="34" charset="0"/>
                <a:cs typeface="Calibri" pitchFamily="34" charset="0"/>
              </a:rPr>
              <a:t>Gateways</a:t>
            </a:r>
          </a:p>
        </p:txBody>
      </p:sp>
      <p:grpSp>
        <p:nvGrpSpPr>
          <p:cNvPr id="58" name="Group 57">
            <a:extLst>
              <a:ext uri="{FF2B5EF4-FFF2-40B4-BE49-F238E27FC236}">
                <a16:creationId xmlns:a16="http://schemas.microsoft.com/office/drawing/2014/main" id="{DC4A7753-29FC-4ECD-9B45-8A9173ED7F81}"/>
              </a:ext>
            </a:extLst>
          </p:cNvPr>
          <p:cNvGrpSpPr/>
          <p:nvPr/>
        </p:nvGrpSpPr>
        <p:grpSpPr>
          <a:xfrm>
            <a:off x="6010890" y="2650316"/>
            <a:ext cx="910124" cy="1190422"/>
            <a:chOff x="1553265" y="2351315"/>
            <a:chExt cx="1106240" cy="1377541"/>
          </a:xfrm>
        </p:grpSpPr>
        <p:sp>
          <p:nvSpPr>
            <p:cNvPr id="59" name="Rounded Rectangle 97">
              <a:extLst>
                <a:ext uri="{FF2B5EF4-FFF2-40B4-BE49-F238E27FC236}">
                  <a16:creationId xmlns:a16="http://schemas.microsoft.com/office/drawing/2014/main" id="{35F5B896-B4D7-4B58-AA8B-1D33F2B47305}"/>
                </a:ext>
              </a:extLst>
            </p:cNvPr>
            <p:cNvSpPr/>
            <p:nvPr/>
          </p:nvSpPr>
          <p:spPr bwMode="auto">
            <a:xfrm>
              <a:off x="1593776" y="2651393"/>
              <a:ext cx="1025218"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60" name="Rectangle 59">
              <a:extLst>
                <a:ext uri="{FF2B5EF4-FFF2-40B4-BE49-F238E27FC236}">
                  <a16:creationId xmlns:a16="http://schemas.microsoft.com/office/drawing/2014/main" id="{E2743DA3-5ECD-4D07-90F5-691AA57AA8DB}"/>
                </a:ext>
              </a:extLst>
            </p:cNvPr>
            <p:cNvSpPr/>
            <p:nvPr/>
          </p:nvSpPr>
          <p:spPr>
            <a:xfrm>
              <a:off x="1553265" y="3453837"/>
              <a:ext cx="1106240" cy="269788"/>
            </a:xfrm>
            <a:prstGeom prst="rect">
              <a:avLst/>
            </a:prstGeom>
          </p:spPr>
          <p:txBody>
            <a:bodyPr wrap="square">
              <a:spAutoFit/>
            </a:bodyPr>
            <a:lstStyle/>
            <a:p>
              <a:pPr algn="ctr">
                <a:lnSpc>
                  <a:spcPts val="1200"/>
                </a:lnSpc>
                <a:spcBef>
                  <a:spcPts val="0"/>
                </a:spcBef>
                <a:buClr>
                  <a:srgbClr val="0053A1"/>
                </a:buClr>
              </a:pPr>
              <a:r>
                <a:rPr lang="en-US" sz="750" b="1" dirty="0">
                  <a:solidFill>
                    <a:srgbClr val="000000"/>
                  </a:solidFill>
                  <a:latin typeface="Calibri" pitchFamily="34" charset="0"/>
                  <a:cs typeface="Calibri" pitchFamily="34" charset="0"/>
                </a:rPr>
                <a:t>105/905U-G-ET1</a:t>
              </a:r>
              <a:endParaRPr lang="en-US" sz="750" dirty="0">
                <a:solidFill>
                  <a:srgbClr val="000000"/>
                </a:solidFill>
                <a:latin typeface="Calibri" pitchFamily="34" charset="0"/>
                <a:cs typeface="Calibri" pitchFamily="34" charset="0"/>
              </a:endParaRPr>
            </a:p>
          </p:txBody>
        </p:sp>
        <p:sp>
          <p:nvSpPr>
            <p:cNvPr id="61" name="Rounded Rectangle 99">
              <a:extLst>
                <a:ext uri="{FF2B5EF4-FFF2-40B4-BE49-F238E27FC236}">
                  <a16:creationId xmlns:a16="http://schemas.microsoft.com/office/drawing/2014/main" id="{8D299FB6-EE9C-4505-85FC-40F1E94C4473}"/>
                </a:ext>
              </a:extLst>
            </p:cNvPr>
            <p:cNvSpPr/>
            <p:nvPr/>
          </p:nvSpPr>
          <p:spPr bwMode="auto">
            <a:xfrm>
              <a:off x="1572589" y="2351315"/>
              <a:ext cx="1067593" cy="350281"/>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srgbClr val="FFFFFF"/>
                  </a:solidFill>
                  <a:latin typeface="Calibri" pitchFamily="34" charset="0"/>
                  <a:cs typeface="Calibri" pitchFamily="34" charset="0"/>
                </a:rPr>
                <a:t>Ethernet IP,</a:t>
              </a:r>
              <a:br>
                <a:rPr lang="en-US" sz="800" b="1" dirty="0">
                  <a:solidFill>
                    <a:srgbClr val="FFFFFF"/>
                  </a:solidFill>
                  <a:latin typeface="Calibri" pitchFamily="34" charset="0"/>
                  <a:cs typeface="Calibri" pitchFamily="34" charset="0"/>
                </a:rPr>
              </a:br>
              <a:r>
                <a:rPr lang="en-US" sz="800" b="1" dirty="0">
                  <a:solidFill>
                    <a:srgbClr val="FFFFFF"/>
                  </a:solidFill>
                  <a:latin typeface="Calibri" pitchFamily="34" charset="0"/>
                  <a:cs typeface="Calibri" pitchFamily="34" charset="0"/>
                </a:rPr>
                <a:t>Modbus TCP/IP</a:t>
              </a:r>
            </a:p>
          </p:txBody>
        </p:sp>
        <p:pic>
          <p:nvPicPr>
            <p:cNvPr id="62" name="Picture 3">
              <a:extLst>
                <a:ext uri="{FF2B5EF4-FFF2-40B4-BE49-F238E27FC236}">
                  <a16:creationId xmlns:a16="http://schemas.microsoft.com/office/drawing/2014/main" id="{ADC5C924-4033-490B-9390-EB7A0E8136D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1781531" y="2858190"/>
              <a:ext cx="649708" cy="618548"/>
            </a:xfrm>
            <a:prstGeom prst="rect">
              <a:avLst/>
            </a:prstGeom>
            <a:noFill/>
            <a:ln w="9525">
              <a:noFill/>
              <a:miter lim="800000"/>
              <a:headEnd/>
              <a:tailEnd/>
            </a:ln>
          </p:spPr>
        </p:pic>
      </p:grpSp>
      <p:grpSp>
        <p:nvGrpSpPr>
          <p:cNvPr id="63" name="Group 62">
            <a:extLst>
              <a:ext uri="{FF2B5EF4-FFF2-40B4-BE49-F238E27FC236}">
                <a16:creationId xmlns:a16="http://schemas.microsoft.com/office/drawing/2014/main" id="{3C8189AA-096B-4E06-B8F7-F2CD458FD6E7}"/>
              </a:ext>
            </a:extLst>
          </p:cNvPr>
          <p:cNvGrpSpPr/>
          <p:nvPr/>
        </p:nvGrpSpPr>
        <p:grpSpPr>
          <a:xfrm>
            <a:off x="6990882" y="2649856"/>
            <a:ext cx="1051677" cy="1198977"/>
            <a:chOff x="2748672" y="2351315"/>
            <a:chExt cx="1278295" cy="1387440"/>
          </a:xfrm>
        </p:grpSpPr>
        <p:sp>
          <p:nvSpPr>
            <p:cNvPr id="64" name="Rounded Rectangle 93">
              <a:extLst>
                <a:ext uri="{FF2B5EF4-FFF2-40B4-BE49-F238E27FC236}">
                  <a16:creationId xmlns:a16="http://schemas.microsoft.com/office/drawing/2014/main" id="{53E2894F-BCBE-4E0C-BB8F-2514181C4099}"/>
                </a:ext>
              </a:extLst>
            </p:cNvPr>
            <p:cNvSpPr/>
            <p:nvPr/>
          </p:nvSpPr>
          <p:spPr bwMode="auto">
            <a:xfrm>
              <a:off x="2872287" y="2651393"/>
              <a:ext cx="1025218"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65" name="Rounded Rectangle 94">
              <a:extLst>
                <a:ext uri="{FF2B5EF4-FFF2-40B4-BE49-F238E27FC236}">
                  <a16:creationId xmlns:a16="http://schemas.microsoft.com/office/drawing/2014/main" id="{56FC2524-C662-4EA3-9F21-8EF4B043D152}"/>
                </a:ext>
              </a:extLst>
            </p:cNvPr>
            <p:cNvSpPr/>
            <p:nvPr/>
          </p:nvSpPr>
          <p:spPr bwMode="auto">
            <a:xfrm>
              <a:off x="2844260" y="2351315"/>
              <a:ext cx="1081272" cy="350281"/>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srgbClr val="FFFFFF"/>
                  </a:solidFill>
                  <a:latin typeface="Calibri" pitchFamily="34" charset="0"/>
                  <a:cs typeface="Calibri" pitchFamily="34" charset="0"/>
                </a:rPr>
                <a:t>Modbus RTU,</a:t>
              </a:r>
              <a:br>
                <a:rPr lang="en-US" sz="800" b="1" dirty="0">
                  <a:solidFill>
                    <a:srgbClr val="FFFFFF"/>
                  </a:solidFill>
                  <a:latin typeface="Calibri" pitchFamily="34" charset="0"/>
                  <a:cs typeface="Calibri" pitchFamily="34" charset="0"/>
                </a:rPr>
              </a:br>
              <a:r>
                <a:rPr lang="en-US" sz="800" b="1" dirty="0">
                  <a:solidFill>
                    <a:srgbClr val="FFFFFF"/>
                  </a:solidFill>
                  <a:latin typeface="Calibri" pitchFamily="34" charset="0"/>
                  <a:cs typeface="Calibri" pitchFamily="34" charset="0"/>
                </a:rPr>
                <a:t>DF1</a:t>
              </a:r>
            </a:p>
          </p:txBody>
        </p:sp>
        <p:sp>
          <p:nvSpPr>
            <p:cNvPr id="66" name="Rectangle 65">
              <a:extLst>
                <a:ext uri="{FF2B5EF4-FFF2-40B4-BE49-F238E27FC236}">
                  <a16:creationId xmlns:a16="http://schemas.microsoft.com/office/drawing/2014/main" id="{A047D510-D470-406E-A074-9377BFA20CE2}"/>
                </a:ext>
              </a:extLst>
            </p:cNvPr>
            <p:cNvSpPr/>
            <p:nvPr/>
          </p:nvSpPr>
          <p:spPr>
            <a:xfrm>
              <a:off x="2748672" y="3453831"/>
              <a:ext cx="1278295" cy="284924"/>
            </a:xfrm>
            <a:prstGeom prst="rect">
              <a:avLst/>
            </a:prstGeom>
          </p:spPr>
          <p:txBody>
            <a:bodyPr wrap="square">
              <a:spAutoFit/>
            </a:bodyPr>
            <a:lstStyle/>
            <a:p>
              <a:pPr algn="ctr">
                <a:lnSpc>
                  <a:spcPts val="1200"/>
                </a:lnSpc>
                <a:spcBef>
                  <a:spcPts val="0"/>
                </a:spcBef>
                <a:buClr>
                  <a:srgbClr val="0053A1"/>
                </a:buClr>
              </a:pPr>
              <a:r>
                <a:rPr lang="en-US" sz="750" b="1" dirty="0">
                  <a:solidFill>
                    <a:srgbClr val="000000"/>
                  </a:solidFill>
                  <a:latin typeface="Calibri" pitchFamily="34" charset="0"/>
                  <a:cs typeface="Calibri" pitchFamily="34" charset="0"/>
                </a:rPr>
                <a:t>105/905U-G-MD1</a:t>
              </a:r>
            </a:p>
          </p:txBody>
        </p:sp>
        <p:pic>
          <p:nvPicPr>
            <p:cNvPr id="67" name="Picture 3">
              <a:extLst>
                <a:ext uri="{FF2B5EF4-FFF2-40B4-BE49-F238E27FC236}">
                  <a16:creationId xmlns:a16="http://schemas.microsoft.com/office/drawing/2014/main" id="{A634260E-C93F-4717-8250-9AB51CB5D45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3060042" y="2858190"/>
              <a:ext cx="649708" cy="618547"/>
            </a:xfrm>
            <a:prstGeom prst="rect">
              <a:avLst/>
            </a:prstGeom>
            <a:noFill/>
            <a:ln w="9525">
              <a:noFill/>
              <a:miter lim="800000"/>
              <a:headEnd/>
              <a:tailEnd/>
            </a:ln>
          </p:spPr>
        </p:pic>
      </p:grpSp>
      <p:grpSp>
        <p:nvGrpSpPr>
          <p:cNvPr id="68" name="Group 67">
            <a:extLst>
              <a:ext uri="{FF2B5EF4-FFF2-40B4-BE49-F238E27FC236}">
                <a16:creationId xmlns:a16="http://schemas.microsoft.com/office/drawing/2014/main" id="{6C608445-36E9-42E4-AC82-56C7DE7DD62C}"/>
              </a:ext>
            </a:extLst>
          </p:cNvPr>
          <p:cNvGrpSpPr/>
          <p:nvPr/>
        </p:nvGrpSpPr>
        <p:grpSpPr>
          <a:xfrm>
            <a:off x="8026710" y="2641455"/>
            <a:ext cx="1051239" cy="1190423"/>
            <a:chOff x="4001699" y="2351315"/>
            <a:chExt cx="1277762" cy="1377541"/>
          </a:xfrm>
        </p:grpSpPr>
        <p:sp>
          <p:nvSpPr>
            <p:cNvPr id="69" name="Rounded Rectangle 89">
              <a:extLst>
                <a:ext uri="{FF2B5EF4-FFF2-40B4-BE49-F238E27FC236}">
                  <a16:creationId xmlns:a16="http://schemas.microsoft.com/office/drawing/2014/main" id="{79434A16-768C-4A18-9CC7-8233B9D24647}"/>
                </a:ext>
              </a:extLst>
            </p:cNvPr>
            <p:cNvSpPr/>
            <p:nvPr/>
          </p:nvSpPr>
          <p:spPr bwMode="auto">
            <a:xfrm>
              <a:off x="4113223" y="2651393"/>
              <a:ext cx="1025218"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endParaRPr lang="en-US" sz="9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0" name="Rounded Rectangle 90">
              <a:extLst>
                <a:ext uri="{FF2B5EF4-FFF2-40B4-BE49-F238E27FC236}">
                  <a16:creationId xmlns:a16="http://schemas.microsoft.com/office/drawing/2014/main" id="{E3899D46-96EF-40E4-99D7-90BBA857637C}"/>
                </a:ext>
              </a:extLst>
            </p:cNvPr>
            <p:cNvSpPr/>
            <p:nvPr/>
          </p:nvSpPr>
          <p:spPr bwMode="auto">
            <a:xfrm>
              <a:off x="4081124" y="2351315"/>
              <a:ext cx="1089416" cy="350281"/>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srgbClr val="FFFFFF"/>
                  </a:solidFill>
                  <a:latin typeface="Calibri" pitchFamily="34" charset="0"/>
                  <a:cs typeface="Calibri" pitchFamily="34" charset="0"/>
                </a:rPr>
                <a:t>Profibus DP</a:t>
              </a:r>
              <a:br>
                <a:rPr lang="en-US" sz="800" b="1" dirty="0">
                  <a:solidFill>
                    <a:srgbClr val="FFFFFF"/>
                  </a:solidFill>
                  <a:latin typeface="Calibri" pitchFamily="34" charset="0"/>
                  <a:cs typeface="Calibri" pitchFamily="34" charset="0"/>
                </a:rPr>
              </a:br>
              <a:r>
                <a:rPr lang="en-US" sz="800" b="1" dirty="0">
                  <a:solidFill>
                    <a:srgbClr val="FFFFFF"/>
                  </a:solidFill>
                  <a:latin typeface="Calibri" pitchFamily="34" charset="0"/>
                  <a:cs typeface="Calibri" pitchFamily="34" charset="0"/>
                </a:rPr>
                <a:t>(Master /Slave)</a:t>
              </a:r>
            </a:p>
          </p:txBody>
        </p:sp>
        <p:sp>
          <p:nvSpPr>
            <p:cNvPr id="71" name="Rectangle 70">
              <a:extLst>
                <a:ext uri="{FF2B5EF4-FFF2-40B4-BE49-F238E27FC236}">
                  <a16:creationId xmlns:a16="http://schemas.microsoft.com/office/drawing/2014/main" id="{340F9938-CF8D-43C3-A4AF-20935D06FBDA}"/>
                </a:ext>
              </a:extLst>
            </p:cNvPr>
            <p:cNvSpPr/>
            <p:nvPr/>
          </p:nvSpPr>
          <p:spPr>
            <a:xfrm>
              <a:off x="4001699" y="3453832"/>
              <a:ext cx="1277762" cy="269788"/>
            </a:xfrm>
            <a:prstGeom prst="rect">
              <a:avLst/>
            </a:prstGeom>
          </p:spPr>
          <p:txBody>
            <a:bodyPr wrap="square">
              <a:spAutoFit/>
            </a:bodyPr>
            <a:lstStyle/>
            <a:p>
              <a:pPr algn="ctr">
                <a:lnSpc>
                  <a:spcPts val="1200"/>
                </a:lnSpc>
                <a:spcBef>
                  <a:spcPts val="0"/>
                </a:spcBef>
                <a:buClr>
                  <a:srgbClr val="0053A1"/>
                </a:buClr>
              </a:pPr>
              <a:r>
                <a:rPr lang="en-US" sz="750" b="1" dirty="0">
                  <a:solidFill>
                    <a:srgbClr val="000000"/>
                  </a:solidFill>
                  <a:latin typeface="Calibri" pitchFamily="34" charset="0"/>
                  <a:cs typeface="Calibri" pitchFamily="34" charset="0"/>
                </a:rPr>
                <a:t>105/905U-G-PR1/2</a:t>
              </a:r>
            </a:p>
          </p:txBody>
        </p:sp>
        <p:pic>
          <p:nvPicPr>
            <p:cNvPr id="72" name="Picture 3">
              <a:extLst>
                <a:ext uri="{FF2B5EF4-FFF2-40B4-BE49-F238E27FC236}">
                  <a16:creationId xmlns:a16="http://schemas.microsoft.com/office/drawing/2014/main" id="{0176B500-9758-4F74-90AF-A322495AFA9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4300978" y="2858190"/>
              <a:ext cx="649709" cy="618547"/>
            </a:xfrm>
            <a:prstGeom prst="rect">
              <a:avLst/>
            </a:prstGeom>
            <a:noFill/>
            <a:ln w="9525">
              <a:noFill/>
              <a:miter lim="800000"/>
              <a:headEnd/>
              <a:tailEnd/>
            </a:ln>
          </p:spPr>
        </p:pic>
      </p:grpSp>
      <p:grpSp>
        <p:nvGrpSpPr>
          <p:cNvPr id="73" name="Group 72">
            <a:extLst>
              <a:ext uri="{FF2B5EF4-FFF2-40B4-BE49-F238E27FC236}">
                <a16:creationId xmlns:a16="http://schemas.microsoft.com/office/drawing/2014/main" id="{09E47D73-0303-49EB-AD19-86E0E6C8415A}"/>
              </a:ext>
            </a:extLst>
          </p:cNvPr>
          <p:cNvGrpSpPr/>
          <p:nvPr/>
        </p:nvGrpSpPr>
        <p:grpSpPr>
          <a:xfrm>
            <a:off x="8993496" y="2649855"/>
            <a:ext cx="1155666" cy="1190423"/>
            <a:chOff x="5274870" y="2351315"/>
            <a:chExt cx="1404691" cy="1377541"/>
          </a:xfrm>
        </p:grpSpPr>
        <p:sp>
          <p:nvSpPr>
            <p:cNvPr id="74" name="Rounded Rectangle 81">
              <a:extLst>
                <a:ext uri="{FF2B5EF4-FFF2-40B4-BE49-F238E27FC236}">
                  <a16:creationId xmlns:a16="http://schemas.microsoft.com/office/drawing/2014/main" id="{89ABB38B-AD5A-4C29-8995-C0B0C2519330}"/>
                </a:ext>
              </a:extLst>
            </p:cNvPr>
            <p:cNvSpPr/>
            <p:nvPr/>
          </p:nvSpPr>
          <p:spPr bwMode="auto">
            <a:xfrm>
              <a:off x="5453707" y="2651393"/>
              <a:ext cx="1025218"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endParaRPr lang="en-US" sz="9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5" name="Rounded Rectangle 82">
              <a:extLst>
                <a:ext uri="{FF2B5EF4-FFF2-40B4-BE49-F238E27FC236}">
                  <a16:creationId xmlns:a16="http://schemas.microsoft.com/office/drawing/2014/main" id="{0E7C88FF-3543-4B62-A59B-4F731CD06C66}"/>
                </a:ext>
              </a:extLst>
            </p:cNvPr>
            <p:cNvSpPr/>
            <p:nvPr/>
          </p:nvSpPr>
          <p:spPr bwMode="auto">
            <a:xfrm>
              <a:off x="5453707" y="2351315"/>
              <a:ext cx="900450" cy="350281"/>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srgbClr val="FFFFFF"/>
                  </a:solidFill>
                  <a:latin typeface="Calibri" pitchFamily="34" charset="0"/>
                  <a:cs typeface="Calibri" pitchFamily="34" charset="0"/>
                </a:rPr>
                <a:t>Modbus Plus (Slave)</a:t>
              </a:r>
            </a:p>
          </p:txBody>
        </p:sp>
        <p:sp>
          <p:nvSpPr>
            <p:cNvPr id="76" name="Rectangle 75">
              <a:extLst>
                <a:ext uri="{FF2B5EF4-FFF2-40B4-BE49-F238E27FC236}">
                  <a16:creationId xmlns:a16="http://schemas.microsoft.com/office/drawing/2014/main" id="{80B76FE4-D827-4769-9E28-11C85BA1B641}"/>
                </a:ext>
              </a:extLst>
            </p:cNvPr>
            <p:cNvSpPr/>
            <p:nvPr/>
          </p:nvSpPr>
          <p:spPr>
            <a:xfrm>
              <a:off x="5274870" y="3453831"/>
              <a:ext cx="1404691" cy="269788"/>
            </a:xfrm>
            <a:prstGeom prst="rect">
              <a:avLst/>
            </a:prstGeom>
          </p:spPr>
          <p:txBody>
            <a:bodyPr wrap="square">
              <a:spAutoFit/>
            </a:bodyPr>
            <a:lstStyle/>
            <a:p>
              <a:pPr algn="ctr">
                <a:lnSpc>
                  <a:spcPts val="1200"/>
                </a:lnSpc>
                <a:spcBef>
                  <a:spcPts val="0"/>
                </a:spcBef>
                <a:buClr>
                  <a:srgbClr val="0053A1"/>
                </a:buClr>
              </a:pPr>
              <a:r>
                <a:rPr lang="en-US" sz="750" b="1" dirty="0">
                  <a:solidFill>
                    <a:srgbClr val="000000"/>
                  </a:solidFill>
                  <a:latin typeface="Calibri" pitchFamily="34" charset="0"/>
                  <a:cs typeface="Calibri" pitchFamily="34" charset="0"/>
                </a:rPr>
                <a:t>105/905U-G-M+1</a:t>
              </a:r>
            </a:p>
          </p:txBody>
        </p:sp>
        <p:pic>
          <p:nvPicPr>
            <p:cNvPr id="77" name="Picture 3">
              <a:extLst>
                <a:ext uri="{FF2B5EF4-FFF2-40B4-BE49-F238E27FC236}">
                  <a16:creationId xmlns:a16="http://schemas.microsoft.com/office/drawing/2014/main" id="{9D69499B-FEFB-4F8D-A511-39B0000F27E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5645348" y="2858190"/>
              <a:ext cx="649709" cy="618547"/>
            </a:xfrm>
            <a:prstGeom prst="rect">
              <a:avLst/>
            </a:prstGeom>
            <a:noFill/>
            <a:ln w="9525">
              <a:noFill/>
              <a:miter lim="800000"/>
              <a:headEnd/>
              <a:tailEnd/>
            </a:ln>
          </p:spPr>
        </p:pic>
      </p:grpSp>
      <p:sp>
        <p:nvSpPr>
          <p:cNvPr id="78" name="Rounded Rectangle 52">
            <a:extLst>
              <a:ext uri="{FF2B5EF4-FFF2-40B4-BE49-F238E27FC236}">
                <a16:creationId xmlns:a16="http://schemas.microsoft.com/office/drawing/2014/main" id="{0105845A-707D-46DE-A378-255AF869D27F}"/>
              </a:ext>
            </a:extLst>
          </p:cNvPr>
          <p:cNvSpPr/>
          <p:nvPr/>
        </p:nvSpPr>
        <p:spPr bwMode="auto">
          <a:xfrm>
            <a:off x="9368251" y="3944492"/>
            <a:ext cx="854122"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Cellular</a:t>
            </a:r>
          </a:p>
        </p:txBody>
      </p:sp>
      <p:pic>
        <p:nvPicPr>
          <p:cNvPr id="79" name="Picture 7">
            <a:extLst>
              <a:ext uri="{FF2B5EF4-FFF2-40B4-BE49-F238E27FC236}">
                <a16:creationId xmlns:a16="http://schemas.microsoft.com/office/drawing/2014/main" id="{C841ED08-7619-42FC-A98E-BDB05306C9B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9480998" y="4550926"/>
            <a:ext cx="684392" cy="301273"/>
          </a:xfrm>
          <a:prstGeom prst="rect">
            <a:avLst/>
          </a:prstGeom>
          <a:noFill/>
          <a:ln w="9525">
            <a:noFill/>
            <a:miter lim="800000"/>
            <a:headEnd/>
            <a:tailEnd/>
          </a:ln>
        </p:spPr>
      </p:pic>
      <p:sp>
        <p:nvSpPr>
          <p:cNvPr id="80" name="Rectangle 79">
            <a:extLst>
              <a:ext uri="{FF2B5EF4-FFF2-40B4-BE49-F238E27FC236}">
                <a16:creationId xmlns:a16="http://schemas.microsoft.com/office/drawing/2014/main" id="{C258F02D-BEAD-4938-91C5-68BE012F6BC6}"/>
              </a:ext>
            </a:extLst>
          </p:cNvPr>
          <p:cNvSpPr/>
          <p:nvPr/>
        </p:nvSpPr>
        <p:spPr>
          <a:xfrm>
            <a:off x="9399052" y="4933440"/>
            <a:ext cx="851665" cy="220319"/>
          </a:xfrm>
          <a:prstGeom prst="rect">
            <a:avLst/>
          </a:prstGeom>
        </p:spPr>
        <p:txBody>
          <a:bodyPr wrap="square">
            <a:spAutoFit/>
          </a:bodyPr>
          <a:lstStyle/>
          <a:p>
            <a:pPr algn="ctr"/>
            <a:r>
              <a:rPr lang="en-US" sz="750" b="1" dirty="0">
                <a:solidFill>
                  <a:srgbClr val="000000"/>
                </a:solidFill>
                <a:latin typeface="Calibri" pitchFamily="34" charset="0"/>
                <a:cs typeface="Calibri" pitchFamily="34" charset="0"/>
              </a:rPr>
              <a:t>615M-1</a:t>
            </a:r>
          </a:p>
        </p:txBody>
      </p:sp>
      <p:grpSp>
        <p:nvGrpSpPr>
          <p:cNvPr id="81" name="Group 80">
            <a:extLst>
              <a:ext uri="{FF2B5EF4-FFF2-40B4-BE49-F238E27FC236}">
                <a16:creationId xmlns:a16="http://schemas.microsoft.com/office/drawing/2014/main" id="{7EDFC499-8272-4C6C-8D99-DB5C976B9598}"/>
              </a:ext>
            </a:extLst>
          </p:cNvPr>
          <p:cNvGrpSpPr/>
          <p:nvPr/>
        </p:nvGrpSpPr>
        <p:grpSpPr>
          <a:xfrm>
            <a:off x="8156061" y="1308308"/>
            <a:ext cx="1100806" cy="1216820"/>
            <a:chOff x="3101483" y="857795"/>
            <a:chExt cx="1230223" cy="1380317"/>
          </a:xfrm>
        </p:grpSpPr>
        <p:sp>
          <p:nvSpPr>
            <p:cNvPr id="82" name="Rounded Rectangle 78">
              <a:extLst>
                <a:ext uri="{FF2B5EF4-FFF2-40B4-BE49-F238E27FC236}">
                  <a16:creationId xmlns:a16="http://schemas.microsoft.com/office/drawing/2014/main" id="{6A40E1B3-7E3A-4AA1-BAEC-0E0EC174F5EB}"/>
                </a:ext>
              </a:extLst>
            </p:cNvPr>
            <p:cNvSpPr/>
            <p:nvPr/>
          </p:nvSpPr>
          <p:spPr bwMode="auto">
            <a:xfrm>
              <a:off x="3111733" y="1145570"/>
              <a:ext cx="1209723"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1000" b="1" dirty="0">
                <a:solidFill>
                  <a:prstClr val="black"/>
                </a:solidFill>
                <a:latin typeface="Calibri" pitchFamily="34" charset="0"/>
                <a:cs typeface="Calibri" pitchFamily="34" charset="0"/>
              </a:endParaRPr>
            </a:p>
          </p:txBody>
        </p:sp>
        <p:sp>
          <p:nvSpPr>
            <p:cNvPr id="83" name="Rectangle 82">
              <a:extLst>
                <a:ext uri="{FF2B5EF4-FFF2-40B4-BE49-F238E27FC236}">
                  <a16:creationId xmlns:a16="http://schemas.microsoft.com/office/drawing/2014/main" id="{1B4FC2E6-97CC-4D3B-BB76-3601C9770DD4}"/>
                </a:ext>
              </a:extLst>
            </p:cNvPr>
            <p:cNvSpPr/>
            <p:nvPr/>
          </p:nvSpPr>
          <p:spPr>
            <a:xfrm>
              <a:off x="3395104" y="1996557"/>
              <a:ext cx="736649" cy="241555"/>
            </a:xfrm>
            <a:prstGeom prst="rect">
              <a:avLst/>
            </a:prstGeom>
          </p:spPr>
          <p:txBody>
            <a:bodyPr wrap="none">
              <a:spAutoFit/>
            </a:bodyPr>
            <a:lstStyle/>
            <a:p>
              <a:r>
                <a:rPr lang="en-US" sz="750" b="1" dirty="0">
                  <a:solidFill>
                    <a:srgbClr val="000000"/>
                  </a:solidFill>
                  <a:latin typeface="Calibri" pitchFamily="34" charset="0"/>
                  <a:cs typeface="Calibri" pitchFamily="34" charset="0"/>
                </a:rPr>
                <a:t>505/905U-K</a:t>
              </a:r>
            </a:p>
          </p:txBody>
        </p:sp>
        <p:sp>
          <p:nvSpPr>
            <p:cNvPr id="84" name="Rounded Rectangle 80">
              <a:extLst>
                <a:ext uri="{FF2B5EF4-FFF2-40B4-BE49-F238E27FC236}">
                  <a16:creationId xmlns:a16="http://schemas.microsoft.com/office/drawing/2014/main" id="{D5ED0F74-169A-4969-A2BD-E625CE30943C}"/>
                </a:ext>
              </a:extLst>
            </p:cNvPr>
            <p:cNvSpPr/>
            <p:nvPr/>
          </p:nvSpPr>
          <p:spPr bwMode="auto">
            <a:xfrm>
              <a:off x="3101483" y="857795"/>
              <a:ext cx="1230223" cy="337978"/>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1000" b="1" dirty="0">
                  <a:solidFill>
                    <a:prstClr val="white"/>
                  </a:solidFill>
                  <a:latin typeface="Calibri" pitchFamily="34" charset="0"/>
                  <a:cs typeface="Calibri" pitchFamily="34" charset="0"/>
                </a:rPr>
                <a:t>Unidirectional</a:t>
              </a:r>
              <a:br>
                <a:rPr lang="en-US" sz="1000" b="1" dirty="0">
                  <a:solidFill>
                    <a:prstClr val="white"/>
                  </a:solidFill>
                  <a:latin typeface="Calibri" pitchFamily="34" charset="0"/>
                  <a:cs typeface="Calibri" pitchFamily="34" charset="0"/>
                </a:rPr>
              </a:br>
              <a:r>
                <a:rPr lang="en-US" sz="800" b="1" dirty="0">
                  <a:solidFill>
                    <a:prstClr val="white"/>
                  </a:solidFill>
                  <a:latin typeface="Calibri" pitchFamily="34" charset="0"/>
                  <a:cs typeface="Calibri" pitchFamily="34" charset="0"/>
                </a:rPr>
                <a:t> 869/900MHz</a:t>
              </a:r>
            </a:p>
          </p:txBody>
        </p:sp>
      </p:grpSp>
      <p:grpSp>
        <p:nvGrpSpPr>
          <p:cNvPr id="85" name="Group 84">
            <a:extLst>
              <a:ext uri="{FF2B5EF4-FFF2-40B4-BE49-F238E27FC236}">
                <a16:creationId xmlns:a16="http://schemas.microsoft.com/office/drawing/2014/main" id="{2302E50F-4D9D-403D-B129-FF8FA2FE118A}"/>
              </a:ext>
            </a:extLst>
          </p:cNvPr>
          <p:cNvGrpSpPr/>
          <p:nvPr/>
        </p:nvGrpSpPr>
        <p:grpSpPr>
          <a:xfrm>
            <a:off x="4437532" y="2649856"/>
            <a:ext cx="1150205" cy="1198977"/>
            <a:chOff x="6801518" y="2351314"/>
            <a:chExt cx="1285429" cy="1339936"/>
          </a:xfrm>
        </p:grpSpPr>
        <p:sp>
          <p:nvSpPr>
            <p:cNvPr id="86" name="Rounded Rectangle 74">
              <a:extLst>
                <a:ext uri="{FF2B5EF4-FFF2-40B4-BE49-F238E27FC236}">
                  <a16:creationId xmlns:a16="http://schemas.microsoft.com/office/drawing/2014/main" id="{C457C22C-E238-4201-9F43-BA558E647676}"/>
                </a:ext>
              </a:extLst>
            </p:cNvPr>
            <p:cNvSpPr/>
            <p:nvPr/>
          </p:nvSpPr>
          <p:spPr bwMode="auto">
            <a:xfrm>
              <a:off x="6965560" y="2641118"/>
              <a:ext cx="942628" cy="1040571"/>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endParaRPr lang="en-US" sz="9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7" name="Rounded Rectangle 75">
              <a:extLst>
                <a:ext uri="{FF2B5EF4-FFF2-40B4-BE49-F238E27FC236}">
                  <a16:creationId xmlns:a16="http://schemas.microsoft.com/office/drawing/2014/main" id="{329B6E03-5B64-4A53-B589-1CE5F5418FF3}"/>
                </a:ext>
              </a:extLst>
            </p:cNvPr>
            <p:cNvSpPr/>
            <p:nvPr/>
          </p:nvSpPr>
          <p:spPr bwMode="auto">
            <a:xfrm>
              <a:off x="6801518" y="2351314"/>
              <a:ext cx="1285429" cy="338288"/>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srgbClr val="FFFFFF"/>
                  </a:solidFill>
                  <a:latin typeface="Calibri" pitchFamily="34" charset="0"/>
                  <a:cs typeface="Calibri" pitchFamily="34" charset="0"/>
                </a:rPr>
                <a:t>Modbus TCP/RTU</a:t>
              </a:r>
              <a:br>
                <a:rPr lang="en-US" sz="800" b="1" dirty="0">
                  <a:solidFill>
                    <a:srgbClr val="FFFFFF"/>
                  </a:solidFill>
                  <a:latin typeface="Calibri" pitchFamily="34" charset="0"/>
                  <a:cs typeface="Calibri" pitchFamily="34" charset="0"/>
                </a:rPr>
              </a:br>
              <a:r>
                <a:rPr lang="en-US" sz="800" b="1" dirty="0">
                  <a:solidFill>
                    <a:srgbClr val="FFFFFF"/>
                  </a:solidFill>
                  <a:latin typeface="Calibri" pitchFamily="34" charset="0"/>
                  <a:cs typeface="Calibri" pitchFamily="34" charset="0"/>
                </a:rPr>
                <a:t>(Master /Slave)</a:t>
              </a:r>
            </a:p>
          </p:txBody>
        </p:sp>
        <p:sp>
          <p:nvSpPr>
            <p:cNvPr id="88" name="Rectangle 87">
              <a:extLst>
                <a:ext uri="{FF2B5EF4-FFF2-40B4-BE49-F238E27FC236}">
                  <a16:creationId xmlns:a16="http://schemas.microsoft.com/office/drawing/2014/main" id="{DB7DF463-E239-4DF3-A046-F12474826DC5}"/>
                </a:ext>
              </a:extLst>
            </p:cNvPr>
            <p:cNvSpPr/>
            <p:nvPr/>
          </p:nvSpPr>
          <p:spPr>
            <a:xfrm>
              <a:off x="6928314" y="3416082"/>
              <a:ext cx="1017123" cy="275168"/>
            </a:xfrm>
            <a:prstGeom prst="rect">
              <a:avLst/>
            </a:prstGeom>
          </p:spPr>
          <p:txBody>
            <a:bodyPr wrap="square">
              <a:spAutoFit/>
            </a:bodyPr>
            <a:lstStyle/>
            <a:p>
              <a:pPr algn="ctr">
                <a:lnSpc>
                  <a:spcPts val="1200"/>
                </a:lnSpc>
                <a:spcBef>
                  <a:spcPts val="0"/>
                </a:spcBef>
                <a:buClr>
                  <a:srgbClr val="0053A1"/>
                </a:buClr>
              </a:pPr>
              <a:r>
                <a:rPr lang="en-US" sz="750" b="1" dirty="0">
                  <a:solidFill>
                    <a:srgbClr val="000000"/>
                  </a:solidFill>
                  <a:latin typeface="Calibri" pitchFamily="34" charset="0"/>
                  <a:cs typeface="Calibri" pitchFamily="34" charset="0"/>
                </a:rPr>
                <a:t>415/215/915U-2</a:t>
              </a:r>
            </a:p>
          </p:txBody>
        </p:sp>
      </p:grpSp>
      <p:sp>
        <p:nvSpPr>
          <p:cNvPr id="89" name="Rounded Rectangle 62">
            <a:extLst>
              <a:ext uri="{FF2B5EF4-FFF2-40B4-BE49-F238E27FC236}">
                <a16:creationId xmlns:a16="http://schemas.microsoft.com/office/drawing/2014/main" id="{10078EC4-3C8E-43D5-AA60-616A75AA9689}"/>
              </a:ext>
            </a:extLst>
          </p:cNvPr>
          <p:cNvSpPr/>
          <p:nvPr/>
        </p:nvSpPr>
        <p:spPr bwMode="auto">
          <a:xfrm>
            <a:off x="8147430" y="3944492"/>
            <a:ext cx="1032517"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Ethernet</a:t>
            </a:r>
            <a:br>
              <a:rPr lang="en-US" sz="800" b="1" dirty="0">
                <a:solidFill>
                  <a:prstClr val="white"/>
                </a:solidFill>
                <a:latin typeface="Calibri" pitchFamily="34" charset="0"/>
                <a:cs typeface="Calibri" pitchFamily="34" charset="0"/>
              </a:rPr>
            </a:br>
            <a:r>
              <a:rPr lang="en-US" sz="800" b="1" dirty="0">
                <a:solidFill>
                  <a:prstClr val="white"/>
                </a:solidFill>
                <a:latin typeface="Calibri" pitchFamily="34" charset="0"/>
                <a:cs typeface="Calibri" pitchFamily="34" charset="0"/>
              </a:rPr>
              <a:t>Switches</a:t>
            </a:r>
          </a:p>
        </p:txBody>
      </p:sp>
      <p:sp>
        <p:nvSpPr>
          <p:cNvPr id="90" name="Rounded Rectangle 63">
            <a:extLst>
              <a:ext uri="{FF2B5EF4-FFF2-40B4-BE49-F238E27FC236}">
                <a16:creationId xmlns:a16="http://schemas.microsoft.com/office/drawing/2014/main" id="{07F1BA0E-AA0A-467C-B69E-B6E1EBE3C806}"/>
              </a:ext>
            </a:extLst>
          </p:cNvPr>
          <p:cNvSpPr/>
          <p:nvPr/>
        </p:nvSpPr>
        <p:spPr bwMode="auto">
          <a:xfrm>
            <a:off x="7211117" y="4204210"/>
            <a:ext cx="843465" cy="931106"/>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a:endParaRPr lang="en-US" sz="900" b="1" dirty="0">
              <a:solidFill>
                <a:srgbClr val="000000"/>
              </a:solidFill>
              <a:latin typeface="Calibri" pitchFamily="34" charset="0"/>
              <a:cs typeface="Calibri" pitchFamily="34" charset="0"/>
            </a:endParaRPr>
          </a:p>
        </p:txBody>
      </p:sp>
      <p:sp>
        <p:nvSpPr>
          <p:cNvPr id="91" name="Rounded Rectangle 64">
            <a:extLst>
              <a:ext uri="{FF2B5EF4-FFF2-40B4-BE49-F238E27FC236}">
                <a16:creationId xmlns:a16="http://schemas.microsoft.com/office/drawing/2014/main" id="{30F98E22-7D52-4384-B434-9778B13CF12E}"/>
              </a:ext>
            </a:extLst>
          </p:cNvPr>
          <p:cNvSpPr/>
          <p:nvPr/>
        </p:nvSpPr>
        <p:spPr bwMode="auto">
          <a:xfrm>
            <a:off x="7215397" y="3944492"/>
            <a:ext cx="854122"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802.11a</a:t>
            </a:r>
            <a:br>
              <a:rPr lang="en-US" sz="800" b="1" dirty="0">
                <a:solidFill>
                  <a:prstClr val="white"/>
                </a:solidFill>
                <a:latin typeface="Calibri" pitchFamily="34" charset="0"/>
                <a:cs typeface="Calibri" pitchFamily="34" charset="0"/>
              </a:rPr>
            </a:br>
            <a:r>
              <a:rPr lang="en-US" sz="800" b="1" dirty="0">
                <a:solidFill>
                  <a:prstClr val="white"/>
                </a:solidFill>
                <a:latin typeface="Calibri" pitchFamily="34" charset="0"/>
                <a:cs typeface="Calibri" pitchFamily="34" charset="0"/>
              </a:rPr>
              <a:t>@ 5.8 GHz</a:t>
            </a:r>
          </a:p>
        </p:txBody>
      </p:sp>
      <p:sp>
        <p:nvSpPr>
          <p:cNvPr id="92" name="Rectangle 91">
            <a:extLst>
              <a:ext uri="{FF2B5EF4-FFF2-40B4-BE49-F238E27FC236}">
                <a16:creationId xmlns:a16="http://schemas.microsoft.com/office/drawing/2014/main" id="{6317486A-2A86-4CFE-BD4A-B8F7467AA5AD}"/>
              </a:ext>
            </a:extLst>
          </p:cNvPr>
          <p:cNvSpPr/>
          <p:nvPr/>
        </p:nvSpPr>
        <p:spPr>
          <a:xfrm>
            <a:off x="7344799" y="4943132"/>
            <a:ext cx="553357" cy="212943"/>
          </a:xfrm>
          <a:prstGeom prst="rect">
            <a:avLst/>
          </a:prstGeom>
        </p:spPr>
        <p:txBody>
          <a:bodyPr wrap="none">
            <a:spAutoFit/>
          </a:bodyPr>
          <a:lstStyle/>
          <a:p>
            <a:r>
              <a:rPr lang="en-US" sz="750" b="1" dirty="0">
                <a:solidFill>
                  <a:srgbClr val="000000"/>
                </a:solidFill>
                <a:latin typeface="Calibri" pitchFamily="34" charset="0"/>
                <a:cs typeface="Calibri" pitchFamily="34" charset="0"/>
              </a:rPr>
              <a:t>245U-E-A</a:t>
            </a:r>
          </a:p>
        </p:txBody>
      </p:sp>
      <p:pic>
        <p:nvPicPr>
          <p:cNvPr id="93" name="Picture 8">
            <a:extLst>
              <a:ext uri="{FF2B5EF4-FFF2-40B4-BE49-F238E27FC236}">
                <a16:creationId xmlns:a16="http://schemas.microsoft.com/office/drawing/2014/main" id="{E36948F4-599C-4BA7-BB70-0D8B70FBF70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7380551" y="4381716"/>
            <a:ext cx="554360" cy="581496"/>
          </a:xfrm>
          <a:prstGeom prst="rect">
            <a:avLst/>
          </a:prstGeom>
          <a:noFill/>
          <a:ln w="9525">
            <a:noFill/>
            <a:miter lim="800000"/>
            <a:headEnd/>
            <a:tailEnd/>
          </a:ln>
        </p:spPr>
      </p:pic>
      <p:sp>
        <p:nvSpPr>
          <p:cNvPr id="94" name="Rounded Rectangle 67">
            <a:extLst>
              <a:ext uri="{FF2B5EF4-FFF2-40B4-BE49-F238E27FC236}">
                <a16:creationId xmlns:a16="http://schemas.microsoft.com/office/drawing/2014/main" id="{C92068C7-6B9C-4CF5-BA5A-6F5932BC0275}"/>
              </a:ext>
            </a:extLst>
          </p:cNvPr>
          <p:cNvSpPr/>
          <p:nvPr/>
        </p:nvSpPr>
        <p:spPr bwMode="auto">
          <a:xfrm>
            <a:off x="3482228" y="3944492"/>
            <a:ext cx="854122"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340-480 MHz</a:t>
            </a:r>
          </a:p>
        </p:txBody>
      </p:sp>
      <p:sp>
        <p:nvSpPr>
          <p:cNvPr id="95" name="Rectangle 94">
            <a:extLst>
              <a:ext uri="{FF2B5EF4-FFF2-40B4-BE49-F238E27FC236}">
                <a16:creationId xmlns:a16="http://schemas.microsoft.com/office/drawing/2014/main" id="{EE4765A1-2273-4260-8D3D-4562684B008D}"/>
              </a:ext>
            </a:extLst>
          </p:cNvPr>
          <p:cNvSpPr/>
          <p:nvPr/>
        </p:nvSpPr>
        <p:spPr>
          <a:xfrm>
            <a:off x="3680331" y="4963799"/>
            <a:ext cx="466794" cy="212943"/>
          </a:xfrm>
          <a:prstGeom prst="rect">
            <a:avLst/>
          </a:prstGeom>
        </p:spPr>
        <p:txBody>
          <a:bodyPr wrap="none">
            <a:spAutoFit/>
          </a:bodyPr>
          <a:lstStyle/>
          <a:p>
            <a:r>
              <a:rPr lang="en-US" sz="750" b="1" dirty="0">
                <a:solidFill>
                  <a:srgbClr val="000000"/>
                </a:solidFill>
                <a:latin typeface="Calibri" pitchFamily="34" charset="0"/>
                <a:cs typeface="Calibri" pitchFamily="34" charset="0"/>
              </a:rPr>
              <a:t>415U-E</a:t>
            </a:r>
          </a:p>
        </p:txBody>
      </p:sp>
      <p:pic>
        <p:nvPicPr>
          <p:cNvPr id="96" name="Picture 95">
            <a:extLst>
              <a:ext uri="{FF2B5EF4-FFF2-40B4-BE49-F238E27FC236}">
                <a16:creationId xmlns:a16="http://schemas.microsoft.com/office/drawing/2014/main" id="{154D1560-D5B1-4CA3-9B81-4B7963789638}"/>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8572309" y="1757586"/>
            <a:ext cx="372977" cy="52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6">
            <a:extLst>
              <a:ext uri="{FF2B5EF4-FFF2-40B4-BE49-F238E27FC236}">
                <a16:creationId xmlns:a16="http://schemas.microsoft.com/office/drawing/2014/main" id="{ECDA9156-E216-47D0-B691-56566053DEE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93037" y="4379849"/>
            <a:ext cx="365761" cy="588356"/>
          </a:xfrm>
          <a:prstGeom prst="rect">
            <a:avLst/>
          </a:prstGeom>
        </p:spPr>
      </p:pic>
      <p:pic>
        <p:nvPicPr>
          <p:cNvPr id="98" name="Picture 97">
            <a:extLst>
              <a:ext uri="{FF2B5EF4-FFF2-40B4-BE49-F238E27FC236}">
                <a16:creationId xmlns:a16="http://schemas.microsoft.com/office/drawing/2014/main" id="{C0DA5989-C0C8-424E-AEBA-D3E6FBD847D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8194096" y="4453229"/>
            <a:ext cx="200879" cy="51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99">
            <a:extLst>
              <a:ext uri="{FF2B5EF4-FFF2-40B4-BE49-F238E27FC236}">
                <a16:creationId xmlns:a16="http://schemas.microsoft.com/office/drawing/2014/main" id="{CA10810A-7299-4C82-94C2-5BAD7ECF9724}"/>
              </a:ext>
            </a:extLst>
          </p:cNvPr>
          <p:cNvSpPr/>
          <p:nvPr/>
        </p:nvSpPr>
        <p:spPr>
          <a:xfrm>
            <a:off x="8197417" y="4952657"/>
            <a:ext cx="1149528" cy="219291"/>
          </a:xfrm>
          <a:prstGeom prst="rect">
            <a:avLst/>
          </a:prstGeom>
        </p:spPr>
        <p:txBody>
          <a:bodyPr wrap="square">
            <a:spAutoFit/>
          </a:bodyPr>
          <a:lstStyle/>
          <a:p>
            <a:r>
              <a:rPr lang="en-US" sz="750" b="1" dirty="0">
                <a:solidFill>
                  <a:srgbClr val="000000"/>
                </a:solidFill>
                <a:latin typeface="Calibri" pitchFamily="34" charset="0"/>
                <a:cs typeface="Calibri" pitchFamily="34" charset="0"/>
              </a:rPr>
              <a:t>1050/2080/5073-E-T</a:t>
            </a:r>
          </a:p>
        </p:txBody>
      </p:sp>
      <p:pic>
        <p:nvPicPr>
          <p:cNvPr id="101" name="Picture 100">
            <a:extLst>
              <a:ext uri="{FF2B5EF4-FFF2-40B4-BE49-F238E27FC236}">
                <a16:creationId xmlns:a16="http://schemas.microsoft.com/office/drawing/2014/main" id="{D0FC4FA0-916D-4370-8FCC-EDEA970F744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740688" y="4349718"/>
            <a:ext cx="396082" cy="614081"/>
          </a:xfrm>
          <a:prstGeom prst="rect">
            <a:avLst/>
          </a:prstGeom>
        </p:spPr>
      </p:pic>
      <p:grpSp>
        <p:nvGrpSpPr>
          <p:cNvPr id="102" name="Group 101">
            <a:extLst>
              <a:ext uri="{FF2B5EF4-FFF2-40B4-BE49-F238E27FC236}">
                <a16:creationId xmlns:a16="http://schemas.microsoft.com/office/drawing/2014/main" id="{D2C40358-FE07-4584-A4A0-249296162C13}"/>
              </a:ext>
            </a:extLst>
          </p:cNvPr>
          <p:cNvGrpSpPr/>
          <p:nvPr/>
        </p:nvGrpSpPr>
        <p:grpSpPr>
          <a:xfrm>
            <a:off x="3360929" y="2636931"/>
            <a:ext cx="1017730" cy="1220003"/>
            <a:chOff x="5607394" y="2530502"/>
            <a:chExt cx="1017730" cy="1220003"/>
          </a:xfrm>
        </p:grpSpPr>
        <p:sp>
          <p:nvSpPr>
            <p:cNvPr id="103" name="Rounded Rectangle 130">
              <a:extLst>
                <a:ext uri="{FF2B5EF4-FFF2-40B4-BE49-F238E27FC236}">
                  <a16:creationId xmlns:a16="http://schemas.microsoft.com/office/drawing/2014/main" id="{3E89AE83-6433-4F76-9D39-A1219C5FED52}"/>
                </a:ext>
              </a:extLst>
            </p:cNvPr>
            <p:cNvSpPr/>
            <p:nvPr/>
          </p:nvSpPr>
          <p:spPr bwMode="auto">
            <a:xfrm>
              <a:off x="5717403" y="2819400"/>
              <a:ext cx="843466" cy="931105"/>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endParaRPr lang="en-US" sz="9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4" name="Rectangle 103">
              <a:extLst>
                <a:ext uri="{FF2B5EF4-FFF2-40B4-BE49-F238E27FC236}">
                  <a16:creationId xmlns:a16="http://schemas.microsoft.com/office/drawing/2014/main" id="{3F4D237E-F4A6-4B3A-9317-A134152574C7}"/>
                </a:ext>
              </a:extLst>
            </p:cNvPr>
            <p:cNvSpPr/>
            <p:nvPr/>
          </p:nvSpPr>
          <p:spPr>
            <a:xfrm>
              <a:off x="5715000" y="3496134"/>
              <a:ext cx="910124" cy="233141"/>
            </a:xfrm>
            <a:prstGeom prst="rect">
              <a:avLst/>
            </a:prstGeom>
          </p:spPr>
          <p:txBody>
            <a:bodyPr wrap="square">
              <a:spAutoFit/>
            </a:bodyPr>
            <a:lstStyle/>
            <a:p>
              <a:pPr algn="ctr">
                <a:lnSpc>
                  <a:spcPts val="1200"/>
                </a:lnSpc>
                <a:spcBef>
                  <a:spcPts val="0"/>
                </a:spcBef>
                <a:buClr>
                  <a:srgbClr val="0053A1"/>
                </a:buClr>
              </a:pPr>
              <a:r>
                <a:rPr lang="en-US" sz="750" b="1" dirty="0">
                  <a:solidFill>
                    <a:srgbClr val="000000"/>
                  </a:solidFill>
                  <a:latin typeface="Calibri" pitchFamily="34" charset="0"/>
                  <a:cs typeface="Calibri" pitchFamily="34" charset="0"/>
                </a:rPr>
                <a:t>DNP3-TCP</a:t>
              </a:r>
            </a:p>
          </p:txBody>
        </p:sp>
        <p:sp>
          <p:nvSpPr>
            <p:cNvPr id="105" name="Rounded Rectangle 129">
              <a:extLst>
                <a:ext uri="{FF2B5EF4-FFF2-40B4-BE49-F238E27FC236}">
                  <a16:creationId xmlns:a16="http://schemas.microsoft.com/office/drawing/2014/main" id="{7AE74A09-E47D-48E4-BB9F-A431620BE823}"/>
                </a:ext>
              </a:extLst>
            </p:cNvPr>
            <p:cNvSpPr/>
            <p:nvPr/>
          </p:nvSpPr>
          <p:spPr bwMode="auto">
            <a:xfrm>
              <a:off x="5607394" y="2530502"/>
              <a:ext cx="1010494" cy="302701"/>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srgbClr val="FFFFFF"/>
                  </a:solidFill>
                  <a:latin typeface="Calibri" pitchFamily="34" charset="0"/>
                  <a:cs typeface="Calibri" pitchFamily="34" charset="0"/>
                </a:rPr>
                <a:t>DNP3 Outstation</a:t>
              </a:r>
            </a:p>
          </p:txBody>
        </p:sp>
      </p:grpSp>
      <p:pic>
        <p:nvPicPr>
          <p:cNvPr id="106" name="Picture 3" descr="C:\Users\e9868914\Desktop\New folder (2)\P1140895 copy.jpg">
            <a:extLst>
              <a:ext uri="{FF2B5EF4-FFF2-40B4-BE49-F238E27FC236}">
                <a16:creationId xmlns:a16="http://schemas.microsoft.com/office/drawing/2014/main" id="{AD684622-22E7-4359-9E8B-D9D83EECBE4F}"/>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35419" t="4711" r="34226" b="4201"/>
          <a:stretch/>
        </p:blipFill>
        <p:spPr bwMode="auto">
          <a:xfrm>
            <a:off x="3792767" y="4298530"/>
            <a:ext cx="228352" cy="685208"/>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a:extLst>
              <a:ext uri="{FF2B5EF4-FFF2-40B4-BE49-F238E27FC236}">
                <a16:creationId xmlns:a16="http://schemas.microsoft.com/office/drawing/2014/main" id="{F6FDD768-02E3-4704-9031-4D965A86DDDA}"/>
              </a:ext>
            </a:extLst>
          </p:cNvPr>
          <p:cNvGrpSpPr/>
          <p:nvPr/>
        </p:nvGrpSpPr>
        <p:grpSpPr>
          <a:xfrm>
            <a:off x="4465898" y="1317097"/>
            <a:ext cx="1110064" cy="1232010"/>
            <a:chOff x="5980439" y="844994"/>
            <a:chExt cx="1240569" cy="1397547"/>
          </a:xfrm>
        </p:grpSpPr>
        <p:sp>
          <p:nvSpPr>
            <p:cNvPr id="108" name="Rounded Rectangle 134">
              <a:extLst>
                <a:ext uri="{FF2B5EF4-FFF2-40B4-BE49-F238E27FC236}">
                  <a16:creationId xmlns:a16="http://schemas.microsoft.com/office/drawing/2014/main" id="{8BFBC868-FFBE-4117-9B2D-BE025782BD19}"/>
                </a:ext>
              </a:extLst>
            </p:cNvPr>
            <p:cNvSpPr/>
            <p:nvPr/>
          </p:nvSpPr>
          <p:spPr bwMode="auto">
            <a:xfrm>
              <a:off x="6011285" y="1142799"/>
              <a:ext cx="1209723" cy="1077463"/>
            </a:xfrm>
            <a:prstGeom prst="roundRect">
              <a:avLst>
                <a:gd name="adj" fmla="val 2280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endParaRPr lang="en-US" sz="1000"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9" name="Rectangle 108">
              <a:extLst>
                <a:ext uri="{FF2B5EF4-FFF2-40B4-BE49-F238E27FC236}">
                  <a16:creationId xmlns:a16="http://schemas.microsoft.com/office/drawing/2014/main" id="{E114EDA8-E58F-4BE8-9F48-0D6C981234FF}"/>
                </a:ext>
              </a:extLst>
            </p:cNvPr>
            <p:cNvSpPr/>
            <p:nvPr/>
          </p:nvSpPr>
          <p:spPr>
            <a:xfrm>
              <a:off x="6165344" y="1993785"/>
              <a:ext cx="937292" cy="248756"/>
            </a:xfrm>
            <a:prstGeom prst="rect">
              <a:avLst/>
            </a:prstGeom>
          </p:spPr>
          <p:txBody>
            <a:bodyPr wrap="none">
              <a:spAutoFit/>
            </a:bodyPr>
            <a:lstStyle/>
            <a:p>
              <a:r>
                <a:rPr lang="en-US" sz="750" b="1" dirty="0">
                  <a:solidFill>
                    <a:srgbClr val="000000"/>
                  </a:solidFill>
                  <a:latin typeface="Calibri" pitchFamily="34" charset="0"/>
                  <a:cs typeface="Calibri" pitchFamily="34" charset="0"/>
                </a:rPr>
                <a:t>215U-2 / 915U-2</a:t>
              </a:r>
            </a:p>
          </p:txBody>
        </p:sp>
        <p:sp>
          <p:nvSpPr>
            <p:cNvPr id="110" name="Rounded Rectangle 136">
              <a:extLst>
                <a:ext uri="{FF2B5EF4-FFF2-40B4-BE49-F238E27FC236}">
                  <a16:creationId xmlns:a16="http://schemas.microsoft.com/office/drawing/2014/main" id="{ADD1B043-6604-4386-8DB7-186AF0AFDAE6}"/>
                </a:ext>
              </a:extLst>
            </p:cNvPr>
            <p:cNvSpPr/>
            <p:nvPr/>
          </p:nvSpPr>
          <p:spPr bwMode="auto">
            <a:xfrm>
              <a:off x="5980439" y="844994"/>
              <a:ext cx="1230223" cy="389078"/>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ct val="100000"/>
                </a:lnSpc>
                <a:buClr>
                  <a:srgbClr val="0053A1"/>
                </a:buClr>
              </a:pPr>
              <a:r>
                <a:rPr lang="en-US" sz="900" b="1" dirty="0">
                  <a:solidFill>
                    <a:prstClr val="white"/>
                  </a:solidFill>
                  <a:latin typeface="Calibri" pitchFamily="34" charset="0"/>
                  <a:cs typeface="Calibri" pitchFamily="34" charset="0"/>
                </a:rPr>
                <a:t>Mesh IO</a:t>
              </a:r>
            </a:p>
            <a:p>
              <a:pPr algn="ctr">
                <a:lnSpc>
                  <a:spcPct val="100000"/>
                </a:lnSpc>
                <a:buClr>
                  <a:srgbClr val="0053A1"/>
                </a:buClr>
              </a:pPr>
              <a:r>
                <a:rPr lang="en-US" sz="900" b="1" dirty="0">
                  <a:solidFill>
                    <a:prstClr val="white"/>
                  </a:solidFill>
                  <a:latin typeface="Calibri" pitchFamily="34" charset="0"/>
                  <a:cs typeface="Calibri" pitchFamily="34" charset="0"/>
                </a:rPr>
                <a:t>900MHz / 2.4GHz</a:t>
              </a:r>
              <a:endParaRPr lang="en-US" sz="800" b="1" dirty="0">
                <a:solidFill>
                  <a:prstClr val="white"/>
                </a:solidFill>
                <a:latin typeface="Calibri" pitchFamily="34" charset="0"/>
                <a:cs typeface="Calibri" pitchFamily="34" charset="0"/>
              </a:endParaRPr>
            </a:p>
          </p:txBody>
        </p:sp>
        <p:pic>
          <p:nvPicPr>
            <p:cNvPr id="111" name="Picture 5">
              <a:extLst>
                <a:ext uri="{FF2B5EF4-FFF2-40B4-BE49-F238E27FC236}">
                  <a16:creationId xmlns:a16="http://schemas.microsoft.com/office/drawing/2014/main" id="{60D21349-CCD9-4222-AA19-DAE2C19530DD}"/>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tretch>
              <a:fillRect/>
            </a:stretch>
          </p:blipFill>
          <p:spPr bwMode="auto">
            <a:xfrm>
              <a:off x="6447907" y="1288161"/>
              <a:ext cx="276168" cy="718767"/>
            </a:xfrm>
            <a:prstGeom prst="rect">
              <a:avLst/>
            </a:prstGeom>
            <a:noFill/>
            <a:ln w="9525">
              <a:noFill/>
              <a:miter lim="800000"/>
              <a:headEnd/>
              <a:tailEnd/>
            </a:ln>
          </p:spPr>
        </p:pic>
      </p:grpSp>
      <p:pic>
        <p:nvPicPr>
          <p:cNvPr id="112" name="Picture 5">
            <a:extLst>
              <a:ext uri="{FF2B5EF4-FFF2-40B4-BE49-F238E27FC236}">
                <a16:creationId xmlns:a16="http://schemas.microsoft.com/office/drawing/2014/main" id="{BA10654E-D6A5-4BEC-B635-C83A32E1990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7310"/>
          <a:stretch/>
        </p:blipFill>
        <p:spPr bwMode="auto">
          <a:xfrm>
            <a:off x="3734938" y="1707772"/>
            <a:ext cx="362629" cy="68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5">
            <a:extLst>
              <a:ext uri="{FF2B5EF4-FFF2-40B4-BE49-F238E27FC236}">
                <a16:creationId xmlns:a16="http://schemas.microsoft.com/office/drawing/2014/main" id="{811865DE-664B-42F2-AE6A-34C2098740D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7310"/>
          <a:stretch/>
        </p:blipFill>
        <p:spPr bwMode="auto">
          <a:xfrm>
            <a:off x="3716567" y="3003172"/>
            <a:ext cx="362629" cy="68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5">
            <a:extLst>
              <a:ext uri="{FF2B5EF4-FFF2-40B4-BE49-F238E27FC236}">
                <a16:creationId xmlns:a16="http://schemas.microsoft.com/office/drawing/2014/main" id="{883CAEF2-0FCF-4EC9-8123-3AFB0F95942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7310"/>
          <a:stretch/>
        </p:blipFill>
        <p:spPr bwMode="auto">
          <a:xfrm>
            <a:off x="4801738" y="3002538"/>
            <a:ext cx="362629" cy="68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Rounded Rectangle 52">
            <a:extLst>
              <a:ext uri="{FF2B5EF4-FFF2-40B4-BE49-F238E27FC236}">
                <a16:creationId xmlns:a16="http://schemas.microsoft.com/office/drawing/2014/main" id="{B7FF269E-2DE2-48B4-B863-E21CAED567FE}"/>
              </a:ext>
            </a:extLst>
          </p:cNvPr>
          <p:cNvSpPr/>
          <p:nvPr/>
        </p:nvSpPr>
        <p:spPr bwMode="auto">
          <a:xfrm>
            <a:off x="10393821" y="3936473"/>
            <a:ext cx="854122" cy="313432"/>
          </a:xfrm>
          <a:prstGeom prst="roundRect">
            <a:avLst>
              <a:gd name="adj" fmla="val 228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0053A1"/>
              </a:buClr>
            </a:pPr>
            <a:r>
              <a:rPr lang="en-US" sz="800" b="1" dirty="0">
                <a:solidFill>
                  <a:prstClr val="white"/>
                </a:solidFill>
                <a:latin typeface="Calibri" pitchFamily="34" charset="0"/>
                <a:cs typeface="Calibri" pitchFamily="34" charset="0"/>
              </a:rPr>
              <a:t>“NEW” Cellular</a:t>
            </a:r>
          </a:p>
        </p:txBody>
      </p:sp>
      <p:pic>
        <p:nvPicPr>
          <p:cNvPr id="117" name="Content Placeholder 4">
            <a:extLst>
              <a:ext uri="{FF2B5EF4-FFF2-40B4-BE49-F238E27FC236}">
                <a16:creationId xmlns:a16="http://schemas.microsoft.com/office/drawing/2014/main" id="{3AB25C5E-739D-462E-BD26-0D70B6B0984F}"/>
              </a:ext>
            </a:extLst>
          </p:cNvPr>
          <p:cNvPicPr>
            <a:picLocks noGrp="1" noChangeAspect="1"/>
          </p:cNvPicPr>
          <p:nvPr>
            <p:ph idx="1"/>
          </p:nvPr>
        </p:nvPicPr>
        <p:blipFill>
          <a:blip r:embed="rId19"/>
          <a:stretch>
            <a:fillRect/>
          </a:stretch>
        </p:blipFill>
        <p:spPr>
          <a:xfrm>
            <a:off x="10488312" y="4292973"/>
            <a:ext cx="690132" cy="490881"/>
          </a:xfrm>
          <a:prstGeom prst="rect">
            <a:avLst/>
          </a:prstGeom>
        </p:spPr>
      </p:pic>
      <p:sp>
        <p:nvSpPr>
          <p:cNvPr id="3" name="Rectangle 2">
            <a:extLst>
              <a:ext uri="{FF2B5EF4-FFF2-40B4-BE49-F238E27FC236}">
                <a16:creationId xmlns:a16="http://schemas.microsoft.com/office/drawing/2014/main" id="{F3D009E0-C053-4583-89D9-AA2A69C38F4A}"/>
              </a:ext>
            </a:extLst>
          </p:cNvPr>
          <p:cNvSpPr/>
          <p:nvPr/>
        </p:nvSpPr>
        <p:spPr>
          <a:xfrm>
            <a:off x="10533456" y="4908509"/>
            <a:ext cx="599843" cy="204928"/>
          </a:xfrm>
          <a:prstGeom prst="rect">
            <a:avLst/>
          </a:prstGeom>
        </p:spPr>
        <p:txBody>
          <a:bodyPr wrap="none">
            <a:spAutoFit/>
          </a:bodyPr>
          <a:lstStyle/>
          <a:p>
            <a:pPr algn="ctr"/>
            <a:r>
              <a:rPr lang="en-US" sz="700" b="1" dirty="0">
                <a:solidFill>
                  <a:srgbClr val="000000"/>
                </a:solidFill>
                <a:latin typeface="Calibri" pitchFamily="34" charset="0"/>
                <a:cs typeface="Calibri" pitchFamily="34" charset="0"/>
              </a:rPr>
              <a:t>645M-4-4G</a:t>
            </a:r>
          </a:p>
        </p:txBody>
      </p:sp>
    </p:spTree>
    <p:extLst>
      <p:ext uri="{BB962C8B-B14F-4D97-AF65-F5344CB8AC3E}">
        <p14:creationId xmlns:p14="http://schemas.microsoft.com/office/powerpoint/2010/main" val="2660385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113358-99DD-4710-B02E-BC8A8FCE2748}"/>
              </a:ext>
            </a:extLst>
          </p:cNvPr>
          <p:cNvSpPr>
            <a:spLocks noGrp="1"/>
          </p:cNvSpPr>
          <p:nvPr>
            <p:ph type="title"/>
          </p:nvPr>
        </p:nvSpPr>
        <p:spPr/>
        <p:txBody>
          <a:bodyPr/>
          <a:lstStyle/>
          <a:p>
            <a:r>
              <a:rPr lang="en-US" dirty="0">
                <a:solidFill>
                  <a:schemeClr val="tx1"/>
                </a:solidFill>
                <a:latin typeface="+mj-lt"/>
              </a:rPr>
              <a:t>645-4 4G/LTE Cellular </a:t>
            </a:r>
            <a:r>
              <a:rPr lang="en-US" dirty="0" err="1">
                <a:solidFill>
                  <a:schemeClr val="tx1"/>
                </a:solidFill>
                <a:latin typeface="+mj-lt"/>
              </a:rPr>
              <a:t>WiFi</a:t>
            </a:r>
            <a:r>
              <a:rPr lang="en-US" dirty="0">
                <a:solidFill>
                  <a:schemeClr val="tx1"/>
                </a:solidFill>
                <a:latin typeface="+mj-lt"/>
              </a:rPr>
              <a:t> Modem and Router</a:t>
            </a:r>
          </a:p>
        </p:txBody>
      </p:sp>
      <p:pic>
        <p:nvPicPr>
          <p:cNvPr id="5" name="Content Placeholder 4">
            <a:extLst>
              <a:ext uri="{FF2B5EF4-FFF2-40B4-BE49-F238E27FC236}">
                <a16:creationId xmlns:a16="http://schemas.microsoft.com/office/drawing/2014/main" id="{92E38C30-BABE-4AEF-842A-F85A01C8EA93}"/>
              </a:ext>
            </a:extLst>
          </p:cNvPr>
          <p:cNvPicPr>
            <a:picLocks noGrp="1" noChangeAspect="1"/>
          </p:cNvPicPr>
          <p:nvPr>
            <p:ph type="chart" sz="quarter" idx="10"/>
          </p:nvPr>
        </p:nvPicPr>
        <p:blipFill>
          <a:blip r:embed="rId2"/>
          <a:stretch>
            <a:fillRect/>
          </a:stretch>
        </p:blipFill>
        <p:spPr>
          <a:xfrm>
            <a:off x="1117600" y="3083840"/>
            <a:ext cx="3629025" cy="2581275"/>
          </a:xfrm>
          <a:prstGeom prst="rect">
            <a:avLst/>
          </a:prstGeom>
        </p:spPr>
      </p:pic>
      <p:sp>
        <p:nvSpPr>
          <p:cNvPr id="9" name="Text Placeholder 8">
            <a:extLst>
              <a:ext uri="{FF2B5EF4-FFF2-40B4-BE49-F238E27FC236}">
                <a16:creationId xmlns:a16="http://schemas.microsoft.com/office/drawing/2014/main" id="{28CC97AF-83F1-4843-A7E6-9FC044ABA473}"/>
              </a:ext>
            </a:extLst>
          </p:cNvPr>
          <p:cNvSpPr>
            <a:spLocks noGrp="1"/>
          </p:cNvSpPr>
          <p:nvPr>
            <p:ph type="body" sz="quarter" idx="11"/>
          </p:nvPr>
        </p:nvSpPr>
        <p:spPr>
          <a:xfrm>
            <a:off x="1227698" y="1371600"/>
            <a:ext cx="10566400" cy="609600"/>
          </a:xfrm>
        </p:spPr>
        <p:txBody>
          <a:bodyPr/>
          <a:lstStyle/>
          <a:p>
            <a:r>
              <a:rPr lang="en-US" sz="2000" b="0" dirty="0">
                <a:solidFill>
                  <a:srgbClr val="0067C6"/>
                </a:solidFill>
              </a:rPr>
              <a:t>Secure Industrial Cellular and </a:t>
            </a:r>
            <a:r>
              <a:rPr lang="en-US" sz="2000" b="0" dirty="0" err="1">
                <a:solidFill>
                  <a:srgbClr val="0067C6"/>
                </a:solidFill>
              </a:rPr>
              <a:t>WIFi</a:t>
            </a:r>
            <a:r>
              <a:rPr lang="en-US" sz="2000" b="0" dirty="0">
                <a:solidFill>
                  <a:srgbClr val="0067C6"/>
                </a:solidFill>
              </a:rPr>
              <a:t> connectivity for </a:t>
            </a:r>
            <a:r>
              <a:rPr lang="en-US" sz="2000" b="0" dirty="0" err="1">
                <a:solidFill>
                  <a:srgbClr val="0067C6"/>
                </a:solidFill>
              </a:rPr>
              <a:t>IIoT</a:t>
            </a:r>
            <a:r>
              <a:rPr lang="en-US" sz="2000" b="0" dirty="0">
                <a:solidFill>
                  <a:srgbClr val="0067C6"/>
                </a:solidFill>
              </a:rPr>
              <a:t> applications</a:t>
            </a:r>
          </a:p>
        </p:txBody>
      </p:sp>
      <p:pic>
        <p:nvPicPr>
          <p:cNvPr id="6" name="Picture 5">
            <a:extLst>
              <a:ext uri="{FF2B5EF4-FFF2-40B4-BE49-F238E27FC236}">
                <a16:creationId xmlns:a16="http://schemas.microsoft.com/office/drawing/2014/main" id="{69248A5E-CD70-4595-8AE3-91BAFD573247}"/>
              </a:ext>
            </a:extLst>
          </p:cNvPr>
          <p:cNvPicPr>
            <a:picLocks noChangeAspect="1"/>
          </p:cNvPicPr>
          <p:nvPr/>
        </p:nvPicPr>
        <p:blipFill>
          <a:blip r:embed="rId3"/>
          <a:stretch>
            <a:fillRect/>
          </a:stretch>
        </p:blipFill>
        <p:spPr>
          <a:xfrm>
            <a:off x="5095714" y="2008349"/>
            <a:ext cx="3533936" cy="2532654"/>
          </a:xfrm>
          <a:prstGeom prst="rect">
            <a:avLst/>
          </a:prstGeom>
        </p:spPr>
      </p:pic>
      <p:sp>
        <p:nvSpPr>
          <p:cNvPr id="7" name="Rectangle 6">
            <a:extLst>
              <a:ext uri="{FF2B5EF4-FFF2-40B4-BE49-F238E27FC236}">
                <a16:creationId xmlns:a16="http://schemas.microsoft.com/office/drawing/2014/main" id="{F554CEDD-6E0C-42C8-AEB3-202FC707F6F8}"/>
              </a:ext>
            </a:extLst>
          </p:cNvPr>
          <p:cNvSpPr/>
          <p:nvPr/>
        </p:nvSpPr>
        <p:spPr>
          <a:xfrm rot="19260511">
            <a:off x="163336" y="2211256"/>
            <a:ext cx="2031326" cy="93557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NEW!</a:t>
            </a:r>
          </a:p>
        </p:txBody>
      </p:sp>
      <p:pic>
        <p:nvPicPr>
          <p:cNvPr id="2" name="Picture 1">
            <a:extLst>
              <a:ext uri="{FF2B5EF4-FFF2-40B4-BE49-F238E27FC236}">
                <a16:creationId xmlns:a16="http://schemas.microsoft.com/office/drawing/2014/main" id="{B57482DA-C939-4F2A-A6C5-92C8F5278E53}"/>
              </a:ext>
            </a:extLst>
          </p:cNvPr>
          <p:cNvPicPr>
            <a:picLocks noChangeAspect="1"/>
          </p:cNvPicPr>
          <p:nvPr/>
        </p:nvPicPr>
        <p:blipFill>
          <a:blip r:embed="rId4"/>
          <a:stretch>
            <a:fillRect/>
          </a:stretch>
        </p:blipFill>
        <p:spPr>
          <a:xfrm>
            <a:off x="8629650" y="2039346"/>
            <a:ext cx="3467100" cy="4391025"/>
          </a:xfrm>
          <a:prstGeom prst="rect">
            <a:avLst/>
          </a:prstGeom>
        </p:spPr>
      </p:pic>
      <p:sp>
        <p:nvSpPr>
          <p:cNvPr id="8" name="Rectangle 7">
            <a:extLst>
              <a:ext uri="{FF2B5EF4-FFF2-40B4-BE49-F238E27FC236}">
                <a16:creationId xmlns:a16="http://schemas.microsoft.com/office/drawing/2014/main" id="{A55C8B70-8641-4936-8A74-0FBD2FF42679}"/>
              </a:ext>
            </a:extLst>
          </p:cNvPr>
          <p:cNvSpPr/>
          <p:nvPr/>
        </p:nvSpPr>
        <p:spPr bwMode="auto">
          <a:xfrm>
            <a:off x="1481698" y="1209675"/>
            <a:ext cx="502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93430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002A-E7C4-4149-A202-1AF1DE15D74E}"/>
              </a:ext>
            </a:extLst>
          </p:cNvPr>
          <p:cNvSpPr>
            <a:spLocks noGrp="1"/>
          </p:cNvSpPr>
          <p:nvPr>
            <p:ph type="title"/>
          </p:nvPr>
        </p:nvSpPr>
        <p:spPr>
          <a:xfrm>
            <a:off x="977899" y="0"/>
            <a:ext cx="10566400" cy="1096963"/>
          </a:xfrm>
        </p:spPr>
        <p:txBody>
          <a:bodyPr/>
          <a:lstStyle/>
          <a:p>
            <a:r>
              <a:rPr lang="en-US" dirty="0">
                <a:solidFill>
                  <a:schemeClr val="tx1"/>
                </a:solidFill>
                <a:latin typeface="+mj-lt"/>
              </a:rPr>
              <a:t>EL 415U-1-C</a:t>
            </a:r>
          </a:p>
        </p:txBody>
      </p:sp>
      <p:pic>
        <p:nvPicPr>
          <p:cNvPr id="3" name="Picture 2">
            <a:extLst>
              <a:ext uri="{FF2B5EF4-FFF2-40B4-BE49-F238E27FC236}">
                <a16:creationId xmlns:a16="http://schemas.microsoft.com/office/drawing/2014/main" id="{8FC5EC54-B0A7-426D-A248-419A343B2D98}"/>
              </a:ext>
            </a:extLst>
          </p:cNvPr>
          <p:cNvPicPr>
            <a:picLocks noChangeAspect="1"/>
          </p:cNvPicPr>
          <p:nvPr/>
        </p:nvPicPr>
        <p:blipFill>
          <a:blip r:embed="rId2"/>
          <a:stretch>
            <a:fillRect/>
          </a:stretch>
        </p:blipFill>
        <p:spPr>
          <a:xfrm>
            <a:off x="907487" y="1447799"/>
            <a:ext cx="2597713" cy="2906751"/>
          </a:xfrm>
          <a:prstGeom prst="rect">
            <a:avLst/>
          </a:prstGeom>
        </p:spPr>
      </p:pic>
      <p:sp>
        <p:nvSpPr>
          <p:cNvPr id="4" name="Rectangle 3">
            <a:extLst>
              <a:ext uri="{FF2B5EF4-FFF2-40B4-BE49-F238E27FC236}">
                <a16:creationId xmlns:a16="http://schemas.microsoft.com/office/drawing/2014/main" id="{81D535CE-E3D2-4EF1-912B-9C2F5B126A45}"/>
              </a:ext>
            </a:extLst>
          </p:cNvPr>
          <p:cNvSpPr/>
          <p:nvPr/>
        </p:nvSpPr>
        <p:spPr>
          <a:xfrm>
            <a:off x="3686174" y="1447799"/>
            <a:ext cx="8277225" cy="5265737"/>
          </a:xfrm>
          <a:prstGeom prst="rect">
            <a:avLst/>
          </a:prstGeom>
        </p:spPr>
        <p:txBody>
          <a:bodyPr wrap="square">
            <a:spAutoFit/>
          </a:bodyPr>
          <a:lstStyle/>
          <a:p>
            <a:r>
              <a:rPr lang="en-US" sz="1200" b="1" dirty="0">
                <a:latin typeface="+mn-lt"/>
              </a:rPr>
              <a:t>Description </a:t>
            </a:r>
            <a:endParaRPr lang="en-US" sz="1200" dirty="0">
              <a:latin typeface="+mn-lt"/>
            </a:endParaRPr>
          </a:p>
          <a:p>
            <a:r>
              <a:rPr lang="en-US" sz="1200" dirty="0">
                <a:latin typeface="+mn-lt"/>
              </a:rPr>
              <a:t>ELPRO industrial wireless has 30 years of expertise in solving critical industrial applications through our extensive knowledge in wireless I/O, modem and gateway applications. The 415U-1-C extends communications to sensors in local, remote, and difficult-to-reach locations where AC power is not available. </a:t>
            </a:r>
          </a:p>
          <a:p>
            <a:r>
              <a:rPr lang="en-US" sz="1200" dirty="0">
                <a:latin typeface="+mn-lt"/>
              </a:rPr>
              <a:t>Designed with the Condor series long-range, high data speed wireless transceiver and standards-based native Ethernet protocol over the air, 415U-1-C has the power and flexibility to perform reliably in sprawling harsh industrial environments. </a:t>
            </a:r>
          </a:p>
          <a:p>
            <a:r>
              <a:rPr lang="en-US" sz="1200" dirty="0">
                <a:latin typeface="+mn-lt"/>
              </a:rPr>
              <a:t>The 415U-1-C is specifically designed for use in applications that are unattended for long periods, years. </a:t>
            </a:r>
          </a:p>
          <a:p>
            <a:r>
              <a:rPr lang="en-US" sz="1200" b="1" dirty="0">
                <a:latin typeface="+mn-lt"/>
              </a:rPr>
              <a:t>Secure. </a:t>
            </a:r>
            <a:r>
              <a:rPr lang="en-US" sz="1200" dirty="0">
                <a:latin typeface="+mn-lt"/>
              </a:rPr>
              <a:t>AES encryption, multi-level authentication, user access and change event logging features provide the user with the tools to ensure the highest level of data integrity and protection against malicious attacks. </a:t>
            </a:r>
          </a:p>
          <a:p>
            <a:r>
              <a:rPr lang="en-US" sz="1200" b="1" dirty="0">
                <a:latin typeface="+mn-lt"/>
              </a:rPr>
              <a:t>Flexible. </a:t>
            </a:r>
            <a:r>
              <a:rPr lang="en-US" sz="1200" dirty="0">
                <a:latin typeface="+mn-lt"/>
              </a:rPr>
              <a:t>Integrated inputs, alarm output, SDI-12 for sensors and </a:t>
            </a:r>
            <a:r>
              <a:rPr lang="en-US" sz="1200" dirty="0" err="1">
                <a:latin typeface="+mn-lt"/>
              </a:rPr>
              <a:t>modbus</a:t>
            </a:r>
            <a:r>
              <a:rPr lang="en-US" sz="1200" dirty="0">
                <a:latin typeface="+mn-lt"/>
              </a:rPr>
              <a:t> RTU expansion give the ELPRO 415U-1-C the ability to solve a large number of industrial monitoring challenges. </a:t>
            </a:r>
          </a:p>
          <a:p>
            <a:r>
              <a:rPr lang="en-US" sz="1200" b="1" dirty="0">
                <a:latin typeface="+mn-lt"/>
              </a:rPr>
              <a:t>Reliable. </a:t>
            </a:r>
            <a:r>
              <a:rPr lang="en-US" sz="1200" dirty="0">
                <a:latin typeface="+mn-lt"/>
              </a:rPr>
              <a:t>The Condor series 415U-1-C </a:t>
            </a:r>
            <a:r>
              <a:rPr lang="en-US" sz="1200" dirty="0" err="1">
                <a:latin typeface="+mn-lt"/>
              </a:rPr>
              <a:t>ProMesh</a:t>
            </a:r>
            <a:r>
              <a:rPr lang="en-US" sz="1200" dirty="0">
                <a:latin typeface="+mn-lt"/>
              </a:rPr>
              <a:t> operates reliably with the challenges of obstructed paths by using automatic path selection and frequency agility to allow the communications network to adapt to changes easily with redundancy. </a:t>
            </a:r>
          </a:p>
          <a:p>
            <a:endParaRPr lang="en-US" sz="1200" dirty="0">
              <a:latin typeface="+mn-lt"/>
            </a:endParaRPr>
          </a:p>
          <a:p>
            <a:r>
              <a:rPr lang="en-US" sz="1200" b="1" dirty="0">
                <a:latin typeface="+mn-lt"/>
              </a:rPr>
              <a:t>Applications </a:t>
            </a:r>
            <a:endParaRPr lang="en-US" sz="1200" dirty="0">
              <a:latin typeface="+mn-lt"/>
            </a:endParaRPr>
          </a:p>
          <a:p>
            <a:r>
              <a:rPr lang="en-US" sz="1200" dirty="0">
                <a:latin typeface="+mn-lt"/>
              </a:rPr>
              <a:t>• Water and wastewater: flows, levels, pumps </a:t>
            </a:r>
          </a:p>
          <a:p>
            <a:r>
              <a:rPr lang="en-US" sz="1200" dirty="0">
                <a:latin typeface="+mn-lt"/>
              </a:rPr>
              <a:t>• Renewables—solar farms, wind turbines, hydro </a:t>
            </a:r>
          </a:p>
          <a:p>
            <a:r>
              <a:rPr lang="en-US" sz="1200" dirty="0">
                <a:latin typeface="+mn-lt"/>
              </a:rPr>
              <a:t>• Irrigation: slew gate controls, levels </a:t>
            </a:r>
          </a:p>
          <a:p>
            <a:r>
              <a:rPr lang="en-US" sz="1200" dirty="0">
                <a:latin typeface="+mn-lt"/>
              </a:rPr>
              <a:t>• Oil and gas networks: gas well production, lift pump </a:t>
            </a:r>
          </a:p>
          <a:p>
            <a:r>
              <a:rPr lang="en-US" sz="1200" dirty="0">
                <a:latin typeface="+mn-lt"/>
              </a:rPr>
              <a:t>• Environmental: storm warning, smoke stacks, filters </a:t>
            </a:r>
          </a:p>
          <a:p>
            <a:r>
              <a:rPr lang="en-US" sz="1200" dirty="0">
                <a:latin typeface="+mn-lt"/>
              </a:rPr>
              <a:t>• Mining infrastructure: conveyor, re-claimer, pumps </a:t>
            </a:r>
          </a:p>
        </p:txBody>
      </p:sp>
    </p:spTree>
    <p:extLst>
      <p:ext uri="{BB962C8B-B14F-4D97-AF65-F5344CB8AC3E}">
        <p14:creationId xmlns:p14="http://schemas.microsoft.com/office/powerpoint/2010/main" val="4009178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C75A-BA85-4689-BC2C-A2F14E771490}"/>
              </a:ext>
            </a:extLst>
          </p:cNvPr>
          <p:cNvSpPr>
            <a:spLocks noGrp="1"/>
          </p:cNvSpPr>
          <p:nvPr>
            <p:ph type="title"/>
          </p:nvPr>
        </p:nvSpPr>
        <p:spPr>
          <a:xfrm>
            <a:off x="1111228" y="1385"/>
            <a:ext cx="10566400" cy="1096963"/>
          </a:xfrm>
        </p:spPr>
        <p:txBody>
          <a:bodyPr/>
          <a:lstStyle/>
          <a:p>
            <a:r>
              <a:rPr lang="en-US" dirty="0">
                <a:solidFill>
                  <a:schemeClr val="tx1"/>
                </a:solidFill>
                <a:latin typeface="+mj-lt"/>
              </a:rPr>
              <a:t>ERT-A2 Battery powered Environmental Monitoring</a:t>
            </a:r>
            <a:br>
              <a:rPr lang="en-US" dirty="0">
                <a:latin typeface="+mj-lt"/>
              </a:rPr>
            </a:br>
            <a:r>
              <a:rPr lang="en-US" sz="2400" dirty="0">
                <a:solidFill>
                  <a:schemeClr val="tx1"/>
                </a:solidFill>
                <a:latin typeface="+mj-lt"/>
              </a:rPr>
              <a:t>Release June 2020</a:t>
            </a:r>
            <a:endParaRPr lang="en-AU" dirty="0">
              <a:solidFill>
                <a:schemeClr val="tx1"/>
              </a:solidFill>
              <a:latin typeface="+mj-lt"/>
            </a:endParaRPr>
          </a:p>
        </p:txBody>
      </p:sp>
      <p:pic>
        <p:nvPicPr>
          <p:cNvPr id="3" name="Picture 2" descr="A close up of a device&#10;&#10;Description automatically generated">
            <a:extLst>
              <a:ext uri="{FF2B5EF4-FFF2-40B4-BE49-F238E27FC236}">
                <a16:creationId xmlns:a16="http://schemas.microsoft.com/office/drawing/2014/main" id="{C77B0423-1BAE-48A1-B4C8-A2CC236781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01" t="23750" r="6601" b="11151"/>
          <a:stretch/>
        </p:blipFill>
        <p:spPr>
          <a:xfrm>
            <a:off x="4006274" y="1524000"/>
            <a:ext cx="4536504" cy="4464496"/>
          </a:xfrm>
          <a:prstGeom prst="rect">
            <a:avLst/>
          </a:prstGeom>
        </p:spPr>
      </p:pic>
      <p:grpSp>
        <p:nvGrpSpPr>
          <p:cNvPr id="8" name="Group 7">
            <a:extLst>
              <a:ext uri="{FF2B5EF4-FFF2-40B4-BE49-F238E27FC236}">
                <a16:creationId xmlns:a16="http://schemas.microsoft.com/office/drawing/2014/main" id="{CA80B002-51B5-4D74-B90E-7D6E3AD25A32}"/>
              </a:ext>
            </a:extLst>
          </p:cNvPr>
          <p:cNvGrpSpPr/>
          <p:nvPr/>
        </p:nvGrpSpPr>
        <p:grpSpPr>
          <a:xfrm>
            <a:off x="674706" y="1467563"/>
            <a:ext cx="1319461" cy="2071796"/>
            <a:chOff x="1853006" y="1486612"/>
            <a:chExt cx="1319461" cy="2071796"/>
          </a:xfrm>
        </p:grpSpPr>
        <p:grpSp>
          <p:nvGrpSpPr>
            <p:cNvPr id="4" name="Group 3">
              <a:extLst>
                <a:ext uri="{FF2B5EF4-FFF2-40B4-BE49-F238E27FC236}">
                  <a16:creationId xmlns:a16="http://schemas.microsoft.com/office/drawing/2014/main" id="{082DC534-6D7C-4AD3-99EB-DA817521EA65}"/>
                </a:ext>
              </a:extLst>
            </p:cNvPr>
            <p:cNvGrpSpPr/>
            <p:nvPr/>
          </p:nvGrpSpPr>
          <p:grpSpPr>
            <a:xfrm>
              <a:off x="1853006" y="1486612"/>
              <a:ext cx="1295400" cy="1219200"/>
              <a:chOff x="6781800" y="3444089"/>
              <a:chExt cx="1295400" cy="1219200"/>
            </a:xfrm>
          </p:grpSpPr>
          <p:sp>
            <p:nvSpPr>
              <p:cNvPr id="5" name="Oval 4">
                <a:extLst>
                  <a:ext uri="{FF2B5EF4-FFF2-40B4-BE49-F238E27FC236}">
                    <a16:creationId xmlns:a16="http://schemas.microsoft.com/office/drawing/2014/main" id="{662EC1C7-DD19-40E4-A919-DC9E13AD9316}"/>
                  </a:ext>
                </a:extLst>
              </p:cNvPr>
              <p:cNvSpPr/>
              <p:nvPr/>
            </p:nvSpPr>
            <p:spPr bwMode="auto">
              <a:xfrm>
                <a:off x="6781800" y="3444089"/>
                <a:ext cx="1295400" cy="1219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r>
                  <a:rPr lang="en-US" sz="1200" dirty="0"/>
                  <a:t>Wireless</a:t>
                </a:r>
              </a:p>
              <a:p>
                <a:pPr algn="ctr"/>
                <a:endParaRPr lang="en-US" sz="1200" dirty="0"/>
              </a:p>
              <a:p>
                <a:pPr algn="ctr"/>
                <a:endParaRPr lang="en-US" sz="1200" dirty="0"/>
              </a:p>
              <a:p>
                <a:pPr algn="ctr"/>
                <a:r>
                  <a:rPr lang="en-US" sz="1000" dirty="0" err="1"/>
                  <a:t>Licenced</a:t>
                </a:r>
                <a:r>
                  <a:rPr lang="en-US" sz="1000" dirty="0"/>
                  <a:t> Cell/Sat</a:t>
                </a:r>
              </a:p>
              <a:p>
                <a:pPr algn="ctr"/>
                <a:endParaRPr lang="en-US" sz="1200" dirty="0"/>
              </a:p>
              <a:p>
                <a:pPr algn="ctr"/>
                <a:endParaRPr lang="en-US" sz="1200" dirty="0"/>
              </a:p>
            </p:txBody>
          </p:sp>
          <p:pic>
            <p:nvPicPr>
              <p:cNvPr id="6" name="Picture 5">
                <a:extLst>
                  <a:ext uri="{FF2B5EF4-FFF2-40B4-BE49-F238E27FC236}">
                    <a16:creationId xmlns:a16="http://schemas.microsoft.com/office/drawing/2014/main" id="{737A5B25-0CB9-419F-9F82-EFFBD2E1A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322" y="3842905"/>
                <a:ext cx="460487" cy="459628"/>
              </a:xfrm>
              <a:prstGeom prst="rect">
                <a:avLst/>
              </a:prstGeom>
            </p:spPr>
          </p:pic>
        </p:grpSp>
        <p:sp>
          <p:nvSpPr>
            <p:cNvPr id="7" name="TextBox 6">
              <a:extLst>
                <a:ext uri="{FF2B5EF4-FFF2-40B4-BE49-F238E27FC236}">
                  <a16:creationId xmlns:a16="http://schemas.microsoft.com/office/drawing/2014/main" id="{EBE33962-7749-4FBC-8B71-D8154125B3CB}"/>
                </a:ext>
              </a:extLst>
            </p:cNvPr>
            <p:cNvSpPr txBox="1"/>
            <p:nvPr/>
          </p:nvSpPr>
          <p:spPr>
            <a:xfrm>
              <a:off x="1867076" y="2736292"/>
              <a:ext cx="1305391" cy="822116"/>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dirty="0"/>
                <a:t>150/450MHz License or license free</a:t>
              </a:r>
            </a:p>
            <a:p>
              <a:r>
                <a:rPr lang="en-US" sz="900" dirty="0"/>
                <a:t>Cellular LTE/4G</a:t>
              </a:r>
            </a:p>
            <a:p>
              <a:r>
                <a:rPr lang="en-US" sz="900" dirty="0"/>
                <a:t>Satellite</a:t>
              </a:r>
              <a:endParaRPr lang="en-AU" sz="900" dirty="0"/>
            </a:p>
          </p:txBody>
        </p:sp>
      </p:grpSp>
      <p:grpSp>
        <p:nvGrpSpPr>
          <p:cNvPr id="9" name="Group 8">
            <a:extLst>
              <a:ext uri="{FF2B5EF4-FFF2-40B4-BE49-F238E27FC236}">
                <a16:creationId xmlns:a16="http://schemas.microsoft.com/office/drawing/2014/main" id="{AA459E8F-DC9E-4974-AD76-2DF6A1D868E3}"/>
              </a:ext>
            </a:extLst>
          </p:cNvPr>
          <p:cNvGrpSpPr/>
          <p:nvPr/>
        </p:nvGrpSpPr>
        <p:grpSpPr>
          <a:xfrm>
            <a:off x="662284" y="4171579"/>
            <a:ext cx="1324183" cy="2076008"/>
            <a:chOff x="3299462" y="1486612"/>
            <a:chExt cx="1324183" cy="2076008"/>
          </a:xfrm>
        </p:grpSpPr>
        <p:grpSp>
          <p:nvGrpSpPr>
            <p:cNvPr id="10" name="Group 9">
              <a:extLst>
                <a:ext uri="{FF2B5EF4-FFF2-40B4-BE49-F238E27FC236}">
                  <a16:creationId xmlns:a16="http://schemas.microsoft.com/office/drawing/2014/main" id="{BDD78654-85C4-41D8-938B-AA7F2EF0AA93}"/>
                </a:ext>
              </a:extLst>
            </p:cNvPr>
            <p:cNvGrpSpPr/>
            <p:nvPr/>
          </p:nvGrpSpPr>
          <p:grpSpPr>
            <a:xfrm>
              <a:off x="3299462" y="1486612"/>
              <a:ext cx="1295400" cy="1219200"/>
              <a:chOff x="533400" y="1828800"/>
              <a:chExt cx="1650320" cy="1600200"/>
            </a:xfrm>
          </p:grpSpPr>
          <p:pic>
            <p:nvPicPr>
              <p:cNvPr id="12" name="Picture 11">
                <a:extLst>
                  <a:ext uri="{FF2B5EF4-FFF2-40B4-BE49-F238E27FC236}">
                    <a16:creationId xmlns:a16="http://schemas.microsoft.com/office/drawing/2014/main" id="{2EF01928-B11D-46C0-AEE7-81FFAFE84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752" y="2302420"/>
                <a:ext cx="605543" cy="677715"/>
              </a:xfrm>
              <a:prstGeom prst="rect">
                <a:avLst/>
              </a:prstGeom>
            </p:spPr>
          </p:pic>
          <p:sp>
            <p:nvSpPr>
              <p:cNvPr id="13" name="Oval 12">
                <a:extLst>
                  <a:ext uri="{FF2B5EF4-FFF2-40B4-BE49-F238E27FC236}">
                    <a16:creationId xmlns:a16="http://schemas.microsoft.com/office/drawing/2014/main" id="{F6519F38-A826-4795-A9D9-B13D4065CC32}"/>
                  </a:ext>
                </a:extLst>
              </p:cNvPr>
              <p:cNvSpPr/>
              <p:nvPr/>
            </p:nvSpPr>
            <p:spPr bwMode="auto">
              <a:xfrm>
                <a:off x="533400" y="1828800"/>
                <a:ext cx="1650320" cy="1600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r>
                  <a:rPr lang="en-US" sz="1200" dirty="0"/>
                  <a:t>Inputs</a:t>
                </a:r>
              </a:p>
              <a:p>
                <a:pPr algn="ctr"/>
                <a:endParaRPr lang="en-US" sz="1200" dirty="0"/>
              </a:p>
              <a:p>
                <a:pPr algn="ctr"/>
                <a:endParaRPr lang="en-US" sz="1200" dirty="0"/>
              </a:p>
              <a:p>
                <a:pPr algn="ctr"/>
                <a:r>
                  <a:rPr lang="en-US" sz="1200" dirty="0"/>
                  <a:t>Pulse/Analog</a:t>
                </a:r>
                <a:endParaRPr lang="en-AU" sz="1200" dirty="0"/>
              </a:p>
            </p:txBody>
          </p:sp>
        </p:grpSp>
        <p:sp>
          <p:nvSpPr>
            <p:cNvPr id="11" name="TextBox 10">
              <a:extLst>
                <a:ext uri="{FF2B5EF4-FFF2-40B4-BE49-F238E27FC236}">
                  <a16:creationId xmlns:a16="http://schemas.microsoft.com/office/drawing/2014/main" id="{DBF0F0A8-A353-4DD7-ABD1-F32FB2B1ACE4}"/>
                </a:ext>
              </a:extLst>
            </p:cNvPr>
            <p:cNvSpPr txBox="1"/>
            <p:nvPr/>
          </p:nvSpPr>
          <p:spPr>
            <a:xfrm>
              <a:off x="3318254" y="2705813"/>
              <a:ext cx="1305391" cy="856807"/>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a:t>4 Discrete on/off or pulsed</a:t>
              </a:r>
            </a:p>
            <a:p>
              <a:r>
                <a:rPr lang="en-US" sz="900"/>
                <a:t>2 Analog 4-20mA/0-5V</a:t>
              </a:r>
              <a:endParaRPr lang="en-AU" sz="900"/>
            </a:p>
          </p:txBody>
        </p:sp>
      </p:grpSp>
      <p:grpSp>
        <p:nvGrpSpPr>
          <p:cNvPr id="14" name="Group 13">
            <a:extLst>
              <a:ext uri="{FF2B5EF4-FFF2-40B4-BE49-F238E27FC236}">
                <a16:creationId xmlns:a16="http://schemas.microsoft.com/office/drawing/2014/main" id="{2FA011F8-7F0E-4C07-A1AA-C78D24BB6050}"/>
              </a:ext>
            </a:extLst>
          </p:cNvPr>
          <p:cNvGrpSpPr/>
          <p:nvPr/>
        </p:nvGrpSpPr>
        <p:grpSpPr>
          <a:xfrm>
            <a:off x="2375464" y="4151096"/>
            <a:ext cx="1324802" cy="2084643"/>
            <a:chOff x="4719605" y="1477976"/>
            <a:chExt cx="1324802" cy="2084643"/>
          </a:xfrm>
        </p:grpSpPr>
        <p:grpSp>
          <p:nvGrpSpPr>
            <p:cNvPr id="15" name="Group 14">
              <a:extLst>
                <a:ext uri="{FF2B5EF4-FFF2-40B4-BE49-F238E27FC236}">
                  <a16:creationId xmlns:a16="http://schemas.microsoft.com/office/drawing/2014/main" id="{8BA2B879-541F-4C5E-A834-015919A3FDC6}"/>
                </a:ext>
              </a:extLst>
            </p:cNvPr>
            <p:cNvGrpSpPr/>
            <p:nvPr/>
          </p:nvGrpSpPr>
          <p:grpSpPr>
            <a:xfrm>
              <a:off x="4749007" y="1477976"/>
              <a:ext cx="1295400" cy="1219200"/>
              <a:chOff x="7942018" y="3414288"/>
              <a:chExt cx="1295400" cy="1219200"/>
            </a:xfrm>
          </p:grpSpPr>
          <p:pic>
            <p:nvPicPr>
              <p:cNvPr id="17" name="Picture 16">
                <a:extLst>
                  <a:ext uri="{FF2B5EF4-FFF2-40B4-BE49-F238E27FC236}">
                    <a16:creationId xmlns:a16="http://schemas.microsoft.com/office/drawing/2014/main" id="{8AC0D4DF-AC95-4704-B0FE-C17243252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112" y="3762998"/>
                <a:ext cx="531211" cy="553345"/>
              </a:xfrm>
              <a:prstGeom prst="rect">
                <a:avLst/>
              </a:prstGeom>
            </p:spPr>
          </p:pic>
          <p:sp>
            <p:nvSpPr>
              <p:cNvPr id="18" name="Oval 17">
                <a:extLst>
                  <a:ext uri="{FF2B5EF4-FFF2-40B4-BE49-F238E27FC236}">
                    <a16:creationId xmlns:a16="http://schemas.microsoft.com/office/drawing/2014/main" id="{B172EEEE-86E1-4533-8711-B45D82EBB345}"/>
                  </a:ext>
                </a:extLst>
              </p:cNvPr>
              <p:cNvSpPr/>
              <p:nvPr/>
            </p:nvSpPr>
            <p:spPr bwMode="auto">
              <a:xfrm>
                <a:off x="7942018" y="3414288"/>
                <a:ext cx="1295400" cy="1219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r>
                  <a:rPr lang="en-US" sz="1200"/>
                  <a:t>Sensors</a:t>
                </a:r>
              </a:p>
              <a:p>
                <a:pPr algn="ctr"/>
                <a:endParaRPr lang="en-US" sz="1200"/>
              </a:p>
              <a:p>
                <a:pPr algn="ctr"/>
                <a:endParaRPr lang="en-US" sz="1200"/>
              </a:p>
              <a:p>
                <a:pPr algn="ctr"/>
                <a:r>
                  <a:rPr lang="en-US" sz="1200"/>
                  <a:t>SDI-12</a:t>
                </a:r>
                <a:endParaRPr lang="en-AU" sz="1200"/>
              </a:p>
            </p:txBody>
          </p:sp>
        </p:grpSp>
        <p:sp>
          <p:nvSpPr>
            <p:cNvPr id="16" name="TextBox 15">
              <a:extLst>
                <a:ext uri="{FF2B5EF4-FFF2-40B4-BE49-F238E27FC236}">
                  <a16:creationId xmlns:a16="http://schemas.microsoft.com/office/drawing/2014/main" id="{7B1BAFC1-16F2-4183-97B6-F48AF30EE77C}"/>
                </a:ext>
              </a:extLst>
            </p:cNvPr>
            <p:cNvSpPr txBox="1"/>
            <p:nvPr/>
          </p:nvSpPr>
          <p:spPr>
            <a:xfrm>
              <a:off x="4719605" y="2705812"/>
              <a:ext cx="1305391" cy="856807"/>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a:t>Environmental Smart Sensors</a:t>
              </a:r>
            </a:p>
            <a:p>
              <a:r>
                <a:rPr lang="en-US" sz="900"/>
                <a:t>Max 62, 2/3 wire sensors</a:t>
              </a:r>
            </a:p>
            <a:p>
              <a:r>
                <a:rPr lang="en-US" sz="900"/>
                <a:t>12Vdc switched supply</a:t>
              </a:r>
              <a:endParaRPr lang="en-AU" sz="900"/>
            </a:p>
          </p:txBody>
        </p:sp>
      </p:grpSp>
      <p:grpSp>
        <p:nvGrpSpPr>
          <p:cNvPr id="19" name="Group 18">
            <a:extLst>
              <a:ext uri="{FF2B5EF4-FFF2-40B4-BE49-F238E27FC236}">
                <a16:creationId xmlns:a16="http://schemas.microsoft.com/office/drawing/2014/main" id="{4EDA5126-E11C-4B64-AF86-6FB595DC2407}"/>
              </a:ext>
            </a:extLst>
          </p:cNvPr>
          <p:cNvGrpSpPr/>
          <p:nvPr/>
        </p:nvGrpSpPr>
        <p:grpSpPr>
          <a:xfrm>
            <a:off x="2403382" y="1463644"/>
            <a:ext cx="1298823" cy="1912028"/>
            <a:chOff x="7620000" y="3962400"/>
            <a:chExt cx="1298823" cy="1912028"/>
          </a:xfrm>
        </p:grpSpPr>
        <p:grpSp>
          <p:nvGrpSpPr>
            <p:cNvPr id="20" name="Group 19">
              <a:extLst>
                <a:ext uri="{FF2B5EF4-FFF2-40B4-BE49-F238E27FC236}">
                  <a16:creationId xmlns:a16="http://schemas.microsoft.com/office/drawing/2014/main" id="{6F14B18A-608E-48F0-947E-1E15C345A053}"/>
                </a:ext>
              </a:extLst>
            </p:cNvPr>
            <p:cNvGrpSpPr/>
            <p:nvPr/>
          </p:nvGrpSpPr>
          <p:grpSpPr>
            <a:xfrm>
              <a:off x="7620000" y="3962400"/>
              <a:ext cx="1295400" cy="1219200"/>
              <a:chOff x="2027628" y="4424591"/>
              <a:chExt cx="1295400" cy="1219200"/>
            </a:xfrm>
          </p:grpSpPr>
          <p:sp>
            <p:nvSpPr>
              <p:cNvPr id="22" name="Oval 21">
                <a:extLst>
                  <a:ext uri="{FF2B5EF4-FFF2-40B4-BE49-F238E27FC236}">
                    <a16:creationId xmlns:a16="http://schemas.microsoft.com/office/drawing/2014/main" id="{1D879C50-BB3C-4D1B-B6BD-A5D7836682DC}"/>
                  </a:ext>
                </a:extLst>
              </p:cNvPr>
              <p:cNvSpPr/>
              <p:nvPr/>
            </p:nvSpPr>
            <p:spPr bwMode="auto">
              <a:xfrm>
                <a:off x="2027628" y="4424591"/>
                <a:ext cx="1295400" cy="1219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lnSpc>
                    <a:spcPct val="100000"/>
                  </a:lnSpc>
                  <a:spcBef>
                    <a:spcPts val="0"/>
                  </a:spcBef>
                </a:pPr>
                <a:r>
                  <a:rPr lang="en-US" sz="1200"/>
                  <a:t>Flexible</a:t>
                </a:r>
              </a:p>
              <a:p>
                <a:pPr algn="ctr"/>
                <a:endParaRPr lang="en-US" sz="1200"/>
              </a:p>
              <a:p>
                <a:pPr algn="ctr"/>
                <a:r>
                  <a:rPr lang="en-US" sz="1200"/>
                  <a:t>Field </a:t>
                </a:r>
                <a:r>
                  <a:rPr lang="en-US" sz="1200" err="1"/>
                  <a:t>Stn</a:t>
                </a:r>
                <a:endParaRPr lang="en-US" sz="1200"/>
              </a:p>
              <a:p>
                <a:pPr algn="ctr"/>
                <a:r>
                  <a:rPr lang="en-US" sz="1200" err="1"/>
                  <a:t>Rptr</a:t>
                </a:r>
                <a:r>
                  <a:rPr lang="en-US" sz="1200"/>
                  <a:t>/</a:t>
                </a:r>
                <a:r>
                  <a:rPr lang="en-US" sz="1200" err="1"/>
                  <a:t>Rx’r</a:t>
                </a:r>
                <a:endParaRPr lang="en-AU" sz="1200"/>
              </a:p>
            </p:txBody>
          </p:sp>
          <p:pic>
            <p:nvPicPr>
              <p:cNvPr id="23" name="Picture 22">
                <a:extLst>
                  <a:ext uri="{FF2B5EF4-FFF2-40B4-BE49-F238E27FC236}">
                    <a16:creationId xmlns:a16="http://schemas.microsoft.com/office/drawing/2014/main" id="{36C806E7-4CDE-4357-909F-8A74420532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3198" y="4844237"/>
                <a:ext cx="264363" cy="269409"/>
              </a:xfrm>
              <a:prstGeom prst="rect">
                <a:avLst/>
              </a:prstGeom>
            </p:spPr>
          </p:pic>
        </p:grpSp>
        <p:sp>
          <p:nvSpPr>
            <p:cNvPr id="21" name="TextBox 20">
              <a:extLst>
                <a:ext uri="{FF2B5EF4-FFF2-40B4-BE49-F238E27FC236}">
                  <a16:creationId xmlns:a16="http://schemas.microsoft.com/office/drawing/2014/main" id="{BA17FC8D-DD9A-4B90-A24F-A638233E358E}"/>
                </a:ext>
              </a:extLst>
            </p:cNvPr>
            <p:cNvSpPr txBox="1"/>
            <p:nvPr/>
          </p:nvSpPr>
          <p:spPr>
            <a:xfrm>
              <a:off x="7635267" y="5199881"/>
              <a:ext cx="1283556" cy="674547"/>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dirty="0"/>
                <a:t>Configurable as field, repeater or receiver station</a:t>
              </a:r>
            </a:p>
          </p:txBody>
        </p:sp>
      </p:grpSp>
      <p:grpSp>
        <p:nvGrpSpPr>
          <p:cNvPr id="24" name="Group 23">
            <a:extLst>
              <a:ext uri="{FF2B5EF4-FFF2-40B4-BE49-F238E27FC236}">
                <a16:creationId xmlns:a16="http://schemas.microsoft.com/office/drawing/2014/main" id="{1731DEAE-A8B6-4CBC-8757-68C1DC53995F}"/>
              </a:ext>
            </a:extLst>
          </p:cNvPr>
          <p:cNvGrpSpPr/>
          <p:nvPr/>
        </p:nvGrpSpPr>
        <p:grpSpPr>
          <a:xfrm>
            <a:off x="8856457" y="1467563"/>
            <a:ext cx="1361315" cy="2081950"/>
            <a:chOff x="9081864" y="1486612"/>
            <a:chExt cx="1361315" cy="2081950"/>
          </a:xfrm>
        </p:grpSpPr>
        <p:grpSp>
          <p:nvGrpSpPr>
            <p:cNvPr id="25" name="Group 24">
              <a:extLst>
                <a:ext uri="{FF2B5EF4-FFF2-40B4-BE49-F238E27FC236}">
                  <a16:creationId xmlns:a16="http://schemas.microsoft.com/office/drawing/2014/main" id="{FFF73839-32A4-45A3-8CD2-B2756AC979E4}"/>
                </a:ext>
              </a:extLst>
            </p:cNvPr>
            <p:cNvGrpSpPr/>
            <p:nvPr/>
          </p:nvGrpSpPr>
          <p:grpSpPr>
            <a:xfrm>
              <a:off x="9081864" y="1486612"/>
              <a:ext cx="1295400" cy="1219200"/>
              <a:chOff x="7346508" y="3460393"/>
              <a:chExt cx="1295400" cy="1219200"/>
            </a:xfrm>
          </p:grpSpPr>
          <p:sp>
            <p:nvSpPr>
              <p:cNvPr id="27" name="Oval 26">
                <a:extLst>
                  <a:ext uri="{FF2B5EF4-FFF2-40B4-BE49-F238E27FC236}">
                    <a16:creationId xmlns:a16="http://schemas.microsoft.com/office/drawing/2014/main" id="{81420680-3CD6-45E2-BB49-BCC7A74EDFF8}"/>
                  </a:ext>
                </a:extLst>
              </p:cNvPr>
              <p:cNvSpPr/>
              <p:nvPr/>
            </p:nvSpPr>
            <p:spPr bwMode="auto">
              <a:xfrm>
                <a:off x="7346508" y="3460393"/>
                <a:ext cx="1295400" cy="1219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r>
                  <a:rPr lang="en-US" sz="1200" dirty="0"/>
                  <a:t>Logging</a:t>
                </a:r>
              </a:p>
              <a:p>
                <a:pPr algn="ctr"/>
                <a:endParaRPr lang="en-US" sz="1200" dirty="0"/>
              </a:p>
              <a:p>
                <a:pPr algn="ctr"/>
                <a:endParaRPr lang="en-US" sz="1200" dirty="0"/>
              </a:p>
              <a:p>
                <a:pPr algn="ctr"/>
                <a:r>
                  <a:rPr lang="en-US" sz="1200" dirty="0"/>
                  <a:t>Inputs/Config</a:t>
                </a:r>
              </a:p>
              <a:p>
                <a:pPr algn="ctr"/>
                <a:endParaRPr lang="en-US" sz="1200" dirty="0"/>
              </a:p>
              <a:p>
                <a:pPr algn="ctr"/>
                <a:endParaRPr lang="en-US" sz="1200" dirty="0"/>
              </a:p>
            </p:txBody>
          </p:sp>
          <p:pic>
            <p:nvPicPr>
              <p:cNvPr id="28" name="Picture 27">
                <a:extLst>
                  <a:ext uri="{FF2B5EF4-FFF2-40B4-BE49-F238E27FC236}">
                    <a16:creationId xmlns:a16="http://schemas.microsoft.com/office/drawing/2014/main" id="{D8358A7C-0BBE-4C26-B97E-2C40EA4CB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1162" y="3858668"/>
                <a:ext cx="398391" cy="461131"/>
              </a:xfrm>
              <a:prstGeom prst="rect">
                <a:avLst/>
              </a:prstGeom>
            </p:spPr>
          </p:pic>
        </p:grpSp>
        <p:sp>
          <p:nvSpPr>
            <p:cNvPr id="26" name="TextBox 25">
              <a:extLst>
                <a:ext uri="{FF2B5EF4-FFF2-40B4-BE49-F238E27FC236}">
                  <a16:creationId xmlns:a16="http://schemas.microsoft.com/office/drawing/2014/main" id="{F729EE60-7FF7-4570-A290-CD55A7ED3164}"/>
                </a:ext>
              </a:extLst>
            </p:cNvPr>
            <p:cNvSpPr txBox="1"/>
            <p:nvPr/>
          </p:nvSpPr>
          <p:spPr>
            <a:xfrm>
              <a:off x="9137788" y="2711755"/>
              <a:ext cx="1305391" cy="856807"/>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dirty="0"/>
                <a:t>Internal or external IO</a:t>
              </a:r>
            </a:p>
            <a:p>
              <a:r>
                <a:rPr lang="en-US" sz="900" dirty="0"/>
                <a:t>User access, config changes</a:t>
              </a:r>
              <a:endParaRPr lang="en-AU" sz="900" dirty="0"/>
            </a:p>
          </p:txBody>
        </p:sp>
      </p:grpSp>
      <p:grpSp>
        <p:nvGrpSpPr>
          <p:cNvPr id="29" name="Group 28">
            <a:extLst>
              <a:ext uri="{FF2B5EF4-FFF2-40B4-BE49-F238E27FC236}">
                <a16:creationId xmlns:a16="http://schemas.microsoft.com/office/drawing/2014/main" id="{EFBB01E8-E27B-4D1A-BBE4-86F9A083B639}"/>
              </a:ext>
            </a:extLst>
          </p:cNvPr>
          <p:cNvGrpSpPr/>
          <p:nvPr/>
        </p:nvGrpSpPr>
        <p:grpSpPr>
          <a:xfrm>
            <a:off x="8930808" y="4165580"/>
            <a:ext cx="1319461" cy="2070160"/>
            <a:chOff x="1844173" y="3960287"/>
            <a:chExt cx="1319461" cy="2070160"/>
          </a:xfrm>
        </p:grpSpPr>
        <p:grpSp>
          <p:nvGrpSpPr>
            <p:cNvPr id="30" name="Group 29">
              <a:extLst>
                <a:ext uri="{FF2B5EF4-FFF2-40B4-BE49-F238E27FC236}">
                  <a16:creationId xmlns:a16="http://schemas.microsoft.com/office/drawing/2014/main" id="{D17CB2E6-A57B-499C-ACBA-AB1996C82A5F}"/>
                </a:ext>
              </a:extLst>
            </p:cNvPr>
            <p:cNvGrpSpPr/>
            <p:nvPr/>
          </p:nvGrpSpPr>
          <p:grpSpPr>
            <a:xfrm>
              <a:off x="1844173" y="3960287"/>
              <a:ext cx="1295400" cy="1219200"/>
              <a:chOff x="6781800" y="3444089"/>
              <a:chExt cx="1295400" cy="1219200"/>
            </a:xfrm>
          </p:grpSpPr>
          <p:sp>
            <p:nvSpPr>
              <p:cNvPr id="32" name="Oval 31">
                <a:extLst>
                  <a:ext uri="{FF2B5EF4-FFF2-40B4-BE49-F238E27FC236}">
                    <a16:creationId xmlns:a16="http://schemas.microsoft.com/office/drawing/2014/main" id="{BDFC0C1F-BD0E-48ED-B2A3-3F955E28ACE6}"/>
                  </a:ext>
                </a:extLst>
              </p:cNvPr>
              <p:cNvSpPr/>
              <p:nvPr/>
            </p:nvSpPr>
            <p:spPr bwMode="auto">
              <a:xfrm>
                <a:off x="6781800" y="3444089"/>
                <a:ext cx="1295400" cy="1219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rtlCol="0" anchor="t" anchorCtr="0" compatLnSpc="1">
                <a:prstTxWarp prst="textNoShape">
                  <a:avLst/>
                </a:prstTxWarp>
              </a:bodyPr>
              <a:lstStyle/>
              <a:p>
                <a:pPr algn="ctr"/>
                <a:r>
                  <a:rPr lang="en-US" sz="1200"/>
                  <a:t>Power IN</a:t>
                </a:r>
              </a:p>
              <a:p>
                <a:pPr algn="ctr"/>
                <a:endParaRPr lang="en-US" sz="1200"/>
              </a:p>
              <a:p>
                <a:pPr algn="ctr"/>
                <a:r>
                  <a:rPr lang="en-US" sz="1200"/>
                  <a:t>Pb</a:t>
                </a:r>
                <a:r>
                  <a:rPr lang="en-AU" sz="1200"/>
                  <a:t>, </a:t>
                </a:r>
                <a:r>
                  <a:rPr lang="en-AU" sz="1200" err="1"/>
                  <a:t>LiFe</a:t>
                </a:r>
                <a:r>
                  <a:rPr lang="en-AU" sz="1200"/>
                  <a:t>,  Li-P</a:t>
                </a:r>
                <a:endParaRPr lang="en-US" sz="1200"/>
              </a:p>
            </p:txBody>
          </p:sp>
          <p:pic>
            <p:nvPicPr>
              <p:cNvPr id="33" name="Picture 32">
                <a:extLst>
                  <a:ext uri="{FF2B5EF4-FFF2-40B4-BE49-F238E27FC236}">
                    <a16:creationId xmlns:a16="http://schemas.microsoft.com/office/drawing/2014/main" id="{221FEC63-3BC6-4333-89A3-B36004B951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7153812" y="3842183"/>
                <a:ext cx="468591" cy="278782"/>
              </a:xfrm>
              <a:prstGeom prst="rect">
                <a:avLst/>
              </a:prstGeom>
            </p:spPr>
          </p:pic>
        </p:grpSp>
        <p:sp>
          <p:nvSpPr>
            <p:cNvPr id="31" name="TextBox 30">
              <a:extLst>
                <a:ext uri="{FF2B5EF4-FFF2-40B4-BE49-F238E27FC236}">
                  <a16:creationId xmlns:a16="http://schemas.microsoft.com/office/drawing/2014/main" id="{C296893D-C9B7-4E4D-B888-7818557A036E}"/>
                </a:ext>
              </a:extLst>
            </p:cNvPr>
            <p:cNvSpPr txBox="1"/>
            <p:nvPr/>
          </p:nvSpPr>
          <p:spPr>
            <a:xfrm>
              <a:off x="1858243" y="5173640"/>
              <a:ext cx="1305391" cy="856807"/>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a:t>Dual chemistry</a:t>
              </a:r>
            </a:p>
            <a:p>
              <a:r>
                <a:rPr lang="en-US" sz="900"/>
                <a:t>Internal lithium</a:t>
              </a:r>
            </a:p>
            <a:p>
              <a:r>
                <a:rPr lang="en-US" sz="900"/>
                <a:t>External lead acid</a:t>
              </a:r>
            </a:p>
          </p:txBody>
        </p:sp>
      </p:grpSp>
      <p:grpSp>
        <p:nvGrpSpPr>
          <p:cNvPr id="34" name="Group 33">
            <a:extLst>
              <a:ext uri="{FF2B5EF4-FFF2-40B4-BE49-F238E27FC236}">
                <a16:creationId xmlns:a16="http://schemas.microsoft.com/office/drawing/2014/main" id="{F9343DD6-373D-4ACE-B88D-E8BDBE2CE0DC}"/>
              </a:ext>
            </a:extLst>
          </p:cNvPr>
          <p:cNvGrpSpPr/>
          <p:nvPr/>
        </p:nvGrpSpPr>
        <p:grpSpPr>
          <a:xfrm>
            <a:off x="10638169" y="4151096"/>
            <a:ext cx="1305521" cy="2070159"/>
            <a:chOff x="3290629" y="3960287"/>
            <a:chExt cx="1305521" cy="2070159"/>
          </a:xfrm>
        </p:grpSpPr>
        <p:grpSp>
          <p:nvGrpSpPr>
            <p:cNvPr id="35" name="Group 34">
              <a:extLst>
                <a:ext uri="{FF2B5EF4-FFF2-40B4-BE49-F238E27FC236}">
                  <a16:creationId xmlns:a16="http://schemas.microsoft.com/office/drawing/2014/main" id="{8B53850A-C879-4986-ACAA-28A83244BAAB}"/>
                </a:ext>
              </a:extLst>
            </p:cNvPr>
            <p:cNvGrpSpPr/>
            <p:nvPr/>
          </p:nvGrpSpPr>
          <p:grpSpPr>
            <a:xfrm>
              <a:off x="3290629" y="3960287"/>
              <a:ext cx="1295400" cy="1219200"/>
              <a:chOff x="6781800" y="3444089"/>
              <a:chExt cx="1295400" cy="1219200"/>
            </a:xfrm>
          </p:grpSpPr>
          <p:sp>
            <p:nvSpPr>
              <p:cNvPr id="37" name="Oval 36">
                <a:extLst>
                  <a:ext uri="{FF2B5EF4-FFF2-40B4-BE49-F238E27FC236}">
                    <a16:creationId xmlns:a16="http://schemas.microsoft.com/office/drawing/2014/main" id="{E7AE41A2-E1CF-477D-BEC4-0645F65F3B09}"/>
                  </a:ext>
                </a:extLst>
              </p:cNvPr>
              <p:cNvSpPr/>
              <p:nvPr/>
            </p:nvSpPr>
            <p:spPr bwMode="auto">
              <a:xfrm>
                <a:off x="6781800" y="3444089"/>
                <a:ext cx="1295400" cy="1219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r>
                  <a:rPr lang="en-US" sz="1200" dirty="0"/>
                  <a:t>Charging</a:t>
                </a:r>
              </a:p>
              <a:p>
                <a:pPr algn="ctr"/>
                <a:endParaRPr lang="en-US" sz="1200" dirty="0"/>
              </a:p>
              <a:p>
                <a:pPr algn="ctr"/>
                <a:r>
                  <a:rPr lang="en-US" sz="1200" dirty="0"/>
                  <a:t>DC IN</a:t>
                </a:r>
              </a:p>
              <a:p>
                <a:pPr algn="ctr"/>
                <a:r>
                  <a:rPr lang="en-US" sz="1200" dirty="0"/>
                  <a:t>Solar</a:t>
                </a:r>
              </a:p>
            </p:txBody>
          </p:sp>
          <p:pic>
            <p:nvPicPr>
              <p:cNvPr id="38" name="Picture 37">
                <a:extLst>
                  <a:ext uri="{FF2B5EF4-FFF2-40B4-BE49-F238E27FC236}">
                    <a16:creationId xmlns:a16="http://schemas.microsoft.com/office/drawing/2014/main" id="{E419B51E-02AE-44C0-8DD7-7D7B701263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7191134" y="3813669"/>
                <a:ext cx="476731" cy="260413"/>
              </a:xfrm>
              <a:prstGeom prst="rect">
                <a:avLst/>
              </a:prstGeom>
            </p:spPr>
          </p:pic>
        </p:grpSp>
        <p:sp>
          <p:nvSpPr>
            <p:cNvPr id="36" name="TextBox 35">
              <a:extLst>
                <a:ext uri="{FF2B5EF4-FFF2-40B4-BE49-F238E27FC236}">
                  <a16:creationId xmlns:a16="http://schemas.microsoft.com/office/drawing/2014/main" id="{1C758D58-7EEB-4852-8F5E-A5A3373A60DC}"/>
                </a:ext>
              </a:extLst>
            </p:cNvPr>
            <p:cNvSpPr txBox="1"/>
            <p:nvPr/>
          </p:nvSpPr>
          <p:spPr>
            <a:xfrm>
              <a:off x="3290759" y="5173639"/>
              <a:ext cx="1305391" cy="856807"/>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dirty="0"/>
                <a:t>External DC input 15-30Vdc</a:t>
              </a:r>
            </a:p>
            <a:p>
              <a:r>
                <a:rPr lang="en-US" sz="900" dirty="0"/>
                <a:t>Solar charge up to 30W panel</a:t>
              </a:r>
            </a:p>
            <a:p>
              <a:r>
                <a:rPr lang="en-US" sz="900" dirty="0"/>
                <a:t>Max charge 2A</a:t>
              </a:r>
              <a:endParaRPr lang="en-AU" sz="900" dirty="0"/>
            </a:p>
          </p:txBody>
        </p:sp>
      </p:grpSp>
      <p:pic>
        <p:nvPicPr>
          <p:cNvPr id="39" name="Picture 38">
            <a:extLst>
              <a:ext uri="{FF2B5EF4-FFF2-40B4-BE49-F238E27FC236}">
                <a16:creationId xmlns:a16="http://schemas.microsoft.com/office/drawing/2014/main" id="{8A51DB11-9FF6-4D16-B876-BEEF10E42206}"/>
              </a:ext>
            </a:extLst>
          </p:cNvPr>
          <p:cNvPicPr>
            <a:picLocks noChangeAspect="1"/>
          </p:cNvPicPr>
          <p:nvPr/>
        </p:nvPicPr>
        <p:blipFill>
          <a:blip r:embed="rId10"/>
          <a:stretch>
            <a:fillRect/>
          </a:stretch>
        </p:blipFill>
        <p:spPr>
          <a:xfrm>
            <a:off x="10974957" y="1808545"/>
            <a:ext cx="449636" cy="502163"/>
          </a:xfrm>
          <a:prstGeom prst="rect">
            <a:avLst/>
          </a:prstGeom>
        </p:spPr>
      </p:pic>
      <p:grpSp>
        <p:nvGrpSpPr>
          <p:cNvPr id="41" name="Group 40">
            <a:extLst>
              <a:ext uri="{FF2B5EF4-FFF2-40B4-BE49-F238E27FC236}">
                <a16:creationId xmlns:a16="http://schemas.microsoft.com/office/drawing/2014/main" id="{8BBCE078-A737-4B7C-9328-66FD846B94D1}"/>
              </a:ext>
            </a:extLst>
          </p:cNvPr>
          <p:cNvGrpSpPr/>
          <p:nvPr/>
        </p:nvGrpSpPr>
        <p:grpSpPr>
          <a:xfrm>
            <a:off x="10565349" y="1457409"/>
            <a:ext cx="1361315" cy="2081950"/>
            <a:chOff x="9081864" y="1486612"/>
            <a:chExt cx="1361315" cy="2081950"/>
          </a:xfrm>
        </p:grpSpPr>
        <p:sp>
          <p:nvSpPr>
            <p:cNvPr id="44" name="Oval 43">
              <a:extLst>
                <a:ext uri="{FF2B5EF4-FFF2-40B4-BE49-F238E27FC236}">
                  <a16:creationId xmlns:a16="http://schemas.microsoft.com/office/drawing/2014/main" id="{9F5B8BF3-E0BB-491F-98C4-AF8E41AB16C6}"/>
                </a:ext>
              </a:extLst>
            </p:cNvPr>
            <p:cNvSpPr/>
            <p:nvPr/>
          </p:nvSpPr>
          <p:spPr bwMode="auto">
            <a:xfrm>
              <a:off x="9081864" y="1486612"/>
              <a:ext cx="1295400" cy="1219200"/>
            </a:xfrm>
            <a:prstGeom prst="ellipse">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algn="ctr"/>
              <a:r>
                <a:rPr lang="en-US" sz="1200" dirty="0"/>
                <a:t>Robust</a:t>
              </a:r>
            </a:p>
            <a:p>
              <a:pPr algn="ctr"/>
              <a:endParaRPr lang="en-US" sz="1200" dirty="0"/>
            </a:p>
            <a:p>
              <a:pPr algn="ctr"/>
              <a:endParaRPr lang="en-US" sz="1200" dirty="0"/>
            </a:p>
            <a:p>
              <a:pPr algn="ctr"/>
              <a:r>
                <a:rPr lang="en-US" sz="1200" dirty="0"/>
                <a:t>Enclosure</a:t>
              </a:r>
            </a:p>
            <a:p>
              <a:pPr algn="ctr"/>
              <a:endParaRPr lang="en-US" sz="1200" dirty="0"/>
            </a:p>
            <a:p>
              <a:pPr algn="ctr"/>
              <a:endParaRPr lang="en-US" sz="1200" dirty="0"/>
            </a:p>
          </p:txBody>
        </p:sp>
        <p:sp>
          <p:nvSpPr>
            <p:cNvPr id="43" name="TextBox 42">
              <a:extLst>
                <a:ext uri="{FF2B5EF4-FFF2-40B4-BE49-F238E27FC236}">
                  <a16:creationId xmlns:a16="http://schemas.microsoft.com/office/drawing/2014/main" id="{0CF335D2-005D-4E58-B995-FB703E643582}"/>
                </a:ext>
              </a:extLst>
            </p:cNvPr>
            <p:cNvSpPr txBox="1"/>
            <p:nvPr/>
          </p:nvSpPr>
          <p:spPr>
            <a:xfrm>
              <a:off x="9137788" y="2711755"/>
              <a:ext cx="1305391" cy="856807"/>
            </a:xfrm>
            <a:prstGeom prst="rect">
              <a:avLst/>
            </a:prstGeom>
            <a:noFill/>
          </p:spPr>
          <p:txBody>
            <a:bodyPr wrap="square" lIns="0" tIns="72000" rIns="0" bIns="0" rtlCol="0">
              <a:noAutofit/>
            </a:bodyPr>
            <a:lstStyle>
              <a:defPPr>
                <a:defRPr lang="en-US"/>
              </a:defPPr>
              <a:lvl1pPr marL="72000" indent="-72000">
                <a:lnSpc>
                  <a:spcPct val="100000"/>
                </a:lnSpc>
                <a:buFont typeface="Arial" panose="020B0604020202020204" pitchFamily="34" charset="0"/>
                <a:buChar char="•"/>
                <a:defRPr sz="1000"/>
              </a:lvl1pPr>
            </a:lstStyle>
            <a:p>
              <a:r>
                <a:rPr lang="en-US" sz="900" dirty="0"/>
                <a:t>IP66 Enclosure</a:t>
              </a:r>
            </a:p>
            <a:p>
              <a:r>
                <a:rPr lang="en-US" sz="900" dirty="0"/>
                <a:t>Extended operating Temperature Range</a:t>
              </a:r>
              <a:endParaRPr lang="en-AU" sz="900" dirty="0"/>
            </a:p>
          </p:txBody>
        </p:sp>
      </p:grpSp>
      <p:sp>
        <p:nvSpPr>
          <p:cNvPr id="40" name="Rectangle 39">
            <a:extLst>
              <a:ext uri="{FF2B5EF4-FFF2-40B4-BE49-F238E27FC236}">
                <a16:creationId xmlns:a16="http://schemas.microsoft.com/office/drawing/2014/main" id="{3B3B8837-7993-423E-ADEC-85A18F6AB89D}"/>
              </a:ext>
            </a:extLst>
          </p:cNvPr>
          <p:cNvSpPr/>
          <p:nvPr/>
        </p:nvSpPr>
        <p:spPr>
          <a:xfrm rot="18552301">
            <a:off x="-286771" y="483739"/>
            <a:ext cx="2031326" cy="93557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NEW!</a:t>
            </a:r>
          </a:p>
        </p:txBody>
      </p:sp>
    </p:spTree>
    <p:extLst>
      <p:ext uri="{BB962C8B-B14F-4D97-AF65-F5344CB8AC3E}">
        <p14:creationId xmlns:p14="http://schemas.microsoft.com/office/powerpoint/2010/main" val="988723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AA779-D2DB-42C7-8554-5F60E70BE13D}"/>
              </a:ext>
            </a:extLst>
          </p:cNvPr>
          <p:cNvSpPr>
            <a:spLocks noGrp="1"/>
          </p:cNvSpPr>
          <p:nvPr>
            <p:ph type="title"/>
          </p:nvPr>
        </p:nvSpPr>
        <p:spPr/>
        <p:txBody>
          <a:bodyPr/>
          <a:lstStyle/>
          <a:p>
            <a:r>
              <a:rPr lang="en-US" dirty="0">
                <a:solidFill>
                  <a:schemeClr val="tx1"/>
                </a:solidFill>
                <a:latin typeface="+mj-lt"/>
              </a:rPr>
              <a:t>ERT-A2 Features - Communications Connectivity</a:t>
            </a:r>
            <a:endParaRPr lang="en-AU" dirty="0">
              <a:solidFill>
                <a:schemeClr val="tx1"/>
              </a:solidFill>
              <a:latin typeface="+mj-lt"/>
            </a:endParaRPr>
          </a:p>
        </p:txBody>
      </p:sp>
      <p:sp>
        <p:nvSpPr>
          <p:cNvPr id="15" name="Content Placeholder 14">
            <a:extLst>
              <a:ext uri="{FF2B5EF4-FFF2-40B4-BE49-F238E27FC236}">
                <a16:creationId xmlns:a16="http://schemas.microsoft.com/office/drawing/2014/main" id="{7D3C92AD-033C-4ECB-B1C0-4248E85507B0}"/>
              </a:ext>
            </a:extLst>
          </p:cNvPr>
          <p:cNvSpPr>
            <a:spLocks noGrp="1"/>
          </p:cNvSpPr>
          <p:nvPr>
            <p:ph idx="1"/>
          </p:nvPr>
        </p:nvSpPr>
        <p:spPr>
          <a:xfrm>
            <a:off x="551384" y="1361139"/>
            <a:ext cx="8424936" cy="2517900"/>
          </a:xfrm>
        </p:spPr>
        <p:txBody>
          <a:bodyPr>
            <a:normAutofit lnSpcReduction="10000"/>
          </a:bodyPr>
          <a:lstStyle/>
          <a:p>
            <a:r>
              <a:rPr lang="en-US" dirty="0"/>
              <a:t>Flexible platform that can communicate ALERT2 data over a variety of communications media</a:t>
            </a:r>
          </a:p>
          <a:p>
            <a:r>
              <a:rPr lang="en-US" dirty="0"/>
              <a:t>Traditional VHF radio or IIOT applications</a:t>
            </a:r>
          </a:p>
          <a:p>
            <a:r>
              <a:rPr lang="en-US" dirty="0"/>
              <a:t>Can combine VHF with Cell or Sat modem in network extension applications</a:t>
            </a:r>
            <a:endParaRPr lang="en-AU" dirty="0"/>
          </a:p>
        </p:txBody>
      </p:sp>
      <p:pic>
        <p:nvPicPr>
          <p:cNvPr id="6" name="Content Placeholder 4">
            <a:extLst>
              <a:ext uri="{FF2B5EF4-FFF2-40B4-BE49-F238E27FC236}">
                <a16:creationId xmlns:a16="http://schemas.microsoft.com/office/drawing/2014/main" id="{696AEE0D-FBF7-49E6-B2AD-8BDB446AF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949" y="1277269"/>
            <a:ext cx="1918667" cy="1989678"/>
          </a:xfrm>
          <a:prstGeom prst="rect">
            <a:avLst/>
          </a:prstGeom>
        </p:spPr>
      </p:pic>
      <p:grpSp>
        <p:nvGrpSpPr>
          <p:cNvPr id="11" name="Group 10">
            <a:extLst>
              <a:ext uri="{FF2B5EF4-FFF2-40B4-BE49-F238E27FC236}">
                <a16:creationId xmlns:a16="http://schemas.microsoft.com/office/drawing/2014/main" id="{F24D2FCE-D036-4E85-BCC0-55619D99EE0C}"/>
              </a:ext>
            </a:extLst>
          </p:cNvPr>
          <p:cNvGrpSpPr/>
          <p:nvPr/>
        </p:nvGrpSpPr>
        <p:grpSpPr>
          <a:xfrm>
            <a:off x="1992117" y="3945208"/>
            <a:ext cx="1855158" cy="1940467"/>
            <a:chOff x="8400256" y="1395933"/>
            <a:chExt cx="1855158" cy="1856851"/>
          </a:xfrm>
        </p:grpSpPr>
        <p:pic>
          <p:nvPicPr>
            <p:cNvPr id="9" name="Picture 8" descr="A circuit board&#10;&#10;Description automatically generated">
              <a:extLst>
                <a:ext uri="{FF2B5EF4-FFF2-40B4-BE49-F238E27FC236}">
                  <a16:creationId xmlns:a16="http://schemas.microsoft.com/office/drawing/2014/main" id="{80129B78-9424-499E-A90C-ECAABD3380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7" t="13250" r="5113" b="15351"/>
            <a:stretch/>
          </p:blipFill>
          <p:spPr>
            <a:xfrm>
              <a:off x="8400256" y="1395933"/>
              <a:ext cx="1855158" cy="1096963"/>
            </a:xfrm>
            <a:prstGeom prst="rect">
              <a:avLst/>
            </a:prstGeom>
          </p:spPr>
        </p:pic>
        <p:sp>
          <p:nvSpPr>
            <p:cNvPr id="10" name="TextBox 9">
              <a:extLst>
                <a:ext uri="{FF2B5EF4-FFF2-40B4-BE49-F238E27FC236}">
                  <a16:creationId xmlns:a16="http://schemas.microsoft.com/office/drawing/2014/main" id="{3009DD59-07B2-4A63-A487-C5A8F05A1220}"/>
                </a:ext>
              </a:extLst>
            </p:cNvPr>
            <p:cNvSpPr txBox="1"/>
            <p:nvPr/>
          </p:nvSpPr>
          <p:spPr>
            <a:xfrm>
              <a:off x="8400256" y="2492896"/>
              <a:ext cx="1855158" cy="759888"/>
            </a:xfrm>
            <a:prstGeom prst="rect">
              <a:avLst/>
            </a:prstGeom>
            <a:noFill/>
            <a:ln>
              <a:solidFill>
                <a:schemeClr val="tx1"/>
              </a:solidFill>
            </a:ln>
          </p:spPr>
          <p:txBody>
            <a:bodyPr wrap="square" rtlCol="0">
              <a:spAutoFit/>
            </a:bodyPr>
            <a:lstStyle/>
            <a:p>
              <a:r>
                <a:rPr lang="en-US" sz="1200" dirty="0"/>
                <a:t>VHF 5W</a:t>
              </a:r>
            </a:p>
            <a:p>
              <a:r>
                <a:rPr lang="en-US" sz="1200" dirty="0"/>
                <a:t>VHF 25W PA option</a:t>
              </a:r>
            </a:p>
            <a:p>
              <a:r>
                <a:rPr lang="en-US" sz="1200" dirty="0"/>
                <a:t>UHF 10W</a:t>
              </a:r>
              <a:endParaRPr lang="en-AU" sz="1200" dirty="0"/>
            </a:p>
          </p:txBody>
        </p:sp>
      </p:grpSp>
      <p:grpSp>
        <p:nvGrpSpPr>
          <p:cNvPr id="25" name="Group 24">
            <a:extLst>
              <a:ext uri="{FF2B5EF4-FFF2-40B4-BE49-F238E27FC236}">
                <a16:creationId xmlns:a16="http://schemas.microsoft.com/office/drawing/2014/main" id="{52BEA551-43C3-4731-8383-2B856A89201F}"/>
              </a:ext>
            </a:extLst>
          </p:cNvPr>
          <p:cNvGrpSpPr/>
          <p:nvPr/>
        </p:nvGrpSpPr>
        <p:grpSpPr>
          <a:xfrm>
            <a:off x="9912424" y="3911882"/>
            <a:ext cx="1855158" cy="2373783"/>
            <a:chOff x="9141289" y="1900101"/>
            <a:chExt cx="1855158" cy="2687348"/>
          </a:xfrm>
        </p:grpSpPr>
        <p:sp>
          <p:nvSpPr>
            <p:cNvPr id="24" name="TextBox 23">
              <a:extLst>
                <a:ext uri="{FF2B5EF4-FFF2-40B4-BE49-F238E27FC236}">
                  <a16:creationId xmlns:a16="http://schemas.microsoft.com/office/drawing/2014/main" id="{06156EC3-F3B1-42DD-A854-580497E7CCFC}"/>
                </a:ext>
              </a:extLst>
            </p:cNvPr>
            <p:cNvSpPr txBox="1"/>
            <p:nvPr/>
          </p:nvSpPr>
          <p:spPr>
            <a:xfrm>
              <a:off x="9141289" y="3042805"/>
              <a:ext cx="1855158" cy="1544644"/>
            </a:xfrm>
            <a:prstGeom prst="rect">
              <a:avLst/>
            </a:prstGeom>
            <a:noFill/>
            <a:ln>
              <a:solidFill>
                <a:schemeClr val="tx1"/>
              </a:solidFill>
            </a:ln>
          </p:spPr>
          <p:txBody>
            <a:bodyPr wrap="square" rtlCol="0">
              <a:spAutoFit/>
            </a:bodyPr>
            <a:lstStyle/>
            <a:p>
              <a:r>
                <a:rPr lang="en-US" sz="1100" dirty="0"/>
                <a:t>RS-485 to ERT-A2 </a:t>
              </a:r>
              <a:r>
                <a:rPr lang="en-US" sz="1100" dirty="0" err="1"/>
                <a:t>Rx’er</a:t>
              </a:r>
              <a:endParaRPr lang="en-US" sz="1100" dirty="0"/>
            </a:p>
            <a:p>
              <a:r>
                <a:rPr lang="en-US" sz="1100" dirty="0"/>
                <a:t>ALERT2 Decoder</a:t>
              </a:r>
            </a:p>
            <a:p>
              <a:r>
                <a:rPr lang="en-US" sz="1100" dirty="0"/>
                <a:t>BOM HFEM/</a:t>
              </a:r>
              <a:r>
                <a:rPr lang="en-US" sz="1100" dirty="0" err="1"/>
                <a:t>HyData</a:t>
              </a:r>
              <a:endParaRPr lang="en-US" sz="1100" dirty="0"/>
            </a:p>
            <a:p>
              <a:r>
                <a:rPr lang="en-US" sz="1100" dirty="0"/>
                <a:t>Logging</a:t>
              </a:r>
            </a:p>
            <a:p>
              <a:r>
                <a:rPr lang="en-US" sz="1100" dirty="0"/>
                <a:t>FTP to cloud IOT</a:t>
              </a:r>
            </a:p>
            <a:p>
              <a:r>
                <a:rPr lang="en-US" sz="1100" dirty="0"/>
                <a:t>Gateway DNP/Modbus</a:t>
              </a:r>
              <a:endParaRPr lang="en-AU" sz="1100" dirty="0"/>
            </a:p>
          </p:txBody>
        </p:sp>
        <p:sp>
          <p:nvSpPr>
            <p:cNvPr id="23" name="Rectangle 22">
              <a:extLst>
                <a:ext uri="{FF2B5EF4-FFF2-40B4-BE49-F238E27FC236}">
                  <a16:creationId xmlns:a16="http://schemas.microsoft.com/office/drawing/2014/main" id="{78FBC2E9-703C-486E-BB44-57E123A3191A}"/>
                </a:ext>
              </a:extLst>
            </p:cNvPr>
            <p:cNvSpPr/>
            <p:nvPr/>
          </p:nvSpPr>
          <p:spPr bwMode="auto">
            <a:xfrm>
              <a:off x="9141289" y="1900101"/>
              <a:ext cx="1855158" cy="114270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AU" sz="1600" b="0" i="0" u="none" strike="noStrike" cap="none" normalizeH="0" baseline="0">
                <a:ln>
                  <a:noFill/>
                </a:ln>
                <a:solidFill>
                  <a:schemeClr val="tx1"/>
                </a:solidFill>
                <a:effectLst/>
                <a:latin typeface="Arial" charset="0"/>
              </a:endParaRPr>
            </a:p>
          </p:txBody>
        </p:sp>
        <p:pic>
          <p:nvPicPr>
            <p:cNvPr id="22" name="Picture 21" descr="A close up of a computer&#10;&#10;Description automatically generated">
              <a:extLst>
                <a:ext uri="{FF2B5EF4-FFF2-40B4-BE49-F238E27FC236}">
                  <a16:creationId xmlns:a16="http://schemas.microsoft.com/office/drawing/2014/main" id="{A110E4A0-C5C3-40EF-AF46-A91F4E515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408" y="1900101"/>
              <a:ext cx="445655" cy="1142704"/>
            </a:xfrm>
            <a:prstGeom prst="rect">
              <a:avLst/>
            </a:prstGeom>
          </p:spPr>
        </p:pic>
      </p:grpSp>
      <p:grpSp>
        <p:nvGrpSpPr>
          <p:cNvPr id="2" name="Group 1">
            <a:extLst>
              <a:ext uri="{FF2B5EF4-FFF2-40B4-BE49-F238E27FC236}">
                <a16:creationId xmlns:a16="http://schemas.microsoft.com/office/drawing/2014/main" id="{B061377F-5C5A-4F4C-939A-545211B55700}"/>
              </a:ext>
            </a:extLst>
          </p:cNvPr>
          <p:cNvGrpSpPr/>
          <p:nvPr/>
        </p:nvGrpSpPr>
        <p:grpSpPr>
          <a:xfrm>
            <a:off x="5922807" y="3945208"/>
            <a:ext cx="1855159" cy="1986872"/>
            <a:chOff x="1117600" y="4060155"/>
            <a:chExt cx="1855159" cy="1986872"/>
          </a:xfrm>
        </p:grpSpPr>
        <p:sp>
          <p:nvSpPr>
            <p:cNvPr id="17" name="TextBox 16">
              <a:extLst>
                <a:ext uri="{FF2B5EF4-FFF2-40B4-BE49-F238E27FC236}">
                  <a16:creationId xmlns:a16="http://schemas.microsoft.com/office/drawing/2014/main" id="{2DD1F56B-953C-4D12-99DE-0E507BD5A4F6}"/>
                </a:ext>
              </a:extLst>
            </p:cNvPr>
            <p:cNvSpPr txBox="1"/>
            <p:nvPr/>
          </p:nvSpPr>
          <p:spPr>
            <a:xfrm>
              <a:off x="1117600" y="5287139"/>
              <a:ext cx="1855158" cy="759888"/>
            </a:xfrm>
            <a:prstGeom prst="rect">
              <a:avLst/>
            </a:prstGeom>
            <a:noFill/>
            <a:ln>
              <a:solidFill>
                <a:schemeClr val="tx1"/>
              </a:solidFill>
            </a:ln>
          </p:spPr>
          <p:txBody>
            <a:bodyPr wrap="square" rtlCol="0">
              <a:spAutoFit/>
            </a:bodyPr>
            <a:lstStyle/>
            <a:p>
              <a:r>
                <a:rPr lang="en-US" sz="1200" dirty="0"/>
                <a:t>Door mount 4G/LTE Cell</a:t>
              </a:r>
            </a:p>
            <a:p>
              <a:r>
                <a:rPr lang="en-US" sz="1200" dirty="0"/>
                <a:t>Gateway VHF/Cell</a:t>
              </a:r>
            </a:p>
            <a:p>
              <a:r>
                <a:rPr lang="en-US" sz="1200" dirty="0"/>
                <a:t>Camera Gateway</a:t>
              </a:r>
              <a:endParaRPr lang="en-AU" sz="1200" dirty="0"/>
            </a:p>
          </p:txBody>
        </p:sp>
        <p:pic>
          <p:nvPicPr>
            <p:cNvPr id="28" name="Picture 27" descr="A circuit board&#10;&#10;Description automatically generated">
              <a:extLst>
                <a:ext uri="{FF2B5EF4-FFF2-40B4-BE49-F238E27FC236}">
                  <a16:creationId xmlns:a16="http://schemas.microsoft.com/office/drawing/2014/main" id="{F36A5D4C-D4FB-4CE9-8A54-FB5A631ACF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600" y="4060155"/>
              <a:ext cx="1855159" cy="1226984"/>
            </a:xfrm>
            <a:prstGeom prst="rect">
              <a:avLst/>
            </a:prstGeom>
            <a:ln>
              <a:solidFill>
                <a:schemeClr val="tx1"/>
              </a:solidFill>
            </a:ln>
          </p:spPr>
        </p:pic>
      </p:grpSp>
      <p:grpSp>
        <p:nvGrpSpPr>
          <p:cNvPr id="12" name="Group 11">
            <a:extLst>
              <a:ext uri="{FF2B5EF4-FFF2-40B4-BE49-F238E27FC236}">
                <a16:creationId xmlns:a16="http://schemas.microsoft.com/office/drawing/2014/main" id="{AC159955-7021-4189-BC6C-CF8DEB1CAE21}"/>
              </a:ext>
            </a:extLst>
          </p:cNvPr>
          <p:cNvGrpSpPr/>
          <p:nvPr/>
        </p:nvGrpSpPr>
        <p:grpSpPr>
          <a:xfrm>
            <a:off x="7903102" y="3911882"/>
            <a:ext cx="1855158" cy="2020198"/>
            <a:chOff x="9141289" y="4319225"/>
            <a:chExt cx="1855158" cy="2089284"/>
          </a:xfrm>
        </p:grpSpPr>
        <p:grpSp>
          <p:nvGrpSpPr>
            <p:cNvPr id="26" name="Group 25">
              <a:extLst>
                <a:ext uri="{FF2B5EF4-FFF2-40B4-BE49-F238E27FC236}">
                  <a16:creationId xmlns:a16="http://schemas.microsoft.com/office/drawing/2014/main" id="{9F8A4EB9-9EB6-4F1B-9132-E55B9AAC7CAD}"/>
                </a:ext>
              </a:extLst>
            </p:cNvPr>
            <p:cNvGrpSpPr/>
            <p:nvPr/>
          </p:nvGrpSpPr>
          <p:grpSpPr>
            <a:xfrm>
              <a:off x="9141289" y="4319225"/>
              <a:ext cx="1855158" cy="2089284"/>
              <a:chOff x="9141289" y="4184714"/>
              <a:chExt cx="1855158" cy="2089284"/>
            </a:xfrm>
          </p:grpSpPr>
          <p:sp>
            <p:nvSpPr>
              <p:cNvPr id="13" name="TextBox 12">
                <a:extLst>
                  <a:ext uri="{FF2B5EF4-FFF2-40B4-BE49-F238E27FC236}">
                    <a16:creationId xmlns:a16="http://schemas.microsoft.com/office/drawing/2014/main" id="{EEF7C5DE-E14D-4E8B-9933-B20CCA9C21BA}"/>
                  </a:ext>
                </a:extLst>
              </p:cNvPr>
              <p:cNvSpPr txBox="1"/>
              <p:nvPr/>
            </p:nvSpPr>
            <p:spPr>
              <a:xfrm>
                <a:off x="9141289" y="5514110"/>
                <a:ext cx="1855158" cy="759888"/>
              </a:xfrm>
              <a:prstGeom prst="rect">
                <a:avLst/>
              </a:prstGeom>
              <a:noFill/>
              <a:ln>
                <a:solidFill>
                  <a:schemeClr val="tx1"/>
                </a:solidFill>
              </a:ln>
            </p:spPr>
            <p:txBody>
              <a:bodyPr wrap="square" rtlCol="0">
                <a:spAutoFit/>
              </a:bodyPr>
              <a:lstStyle/>
              <a:p>
                <a:r>
                  <a:rPr lang="en-US" sz="1200" dirty="0"/>
                  <a:t>Satellite</a:t>
                </a:r>
              </a:p>
              <a:p>
                <a:r>
                  <a:rPr lang="en-US" sz="1200" dirty="0"/>
                  <a:t>RS485 data/door mount</a:t>
                </a:r>
              </a:p>
              <a:p>
                <a:r>
                  <a:rPr lang="en-US" sz="1200" dirty="0"/>
                  <a:t>Gateway VHF/Satellite</a:t>
                </a:r>
                <a:endParaRPr lang="en-AU" sz="1200" dirty="0"/>
              </a:p>
            </p:txBody>
          </p:sp>
          <p:sp>
            <p:nvSpPr>
              <p:cNvPr id="27" name="Rectangle 26">
                <a:extLst>
                  <a:ext uri="{FF2B5EF4-FFF2-40B4-BE49-F238E27FC236}">
                    <a16:creationId xmlns:a16="http://schemas.microsoft.com/office/drawing/2014/main" id="{5BBA86D6-233B-426F-92D6-73FDD138E29F}"/>
                  </a:ext>
                </a:extLst>
              </p:cNvPr>
              <p:cNvSpPr/>
              <p:nvPr/>
            </p:nvSpPr>
            <p:spPr bwMode="auto">
              <a:xfrm>
                <a:off x="9141289" y="4184714"/>
                <a:ext cx="1855158" cy="13251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AU" sz="1600" b="0" i="0" u="none" strike="noStrike" cap="none" normalizeH="0" baseline="0">
                  <a:ln>
                    <a:noFill/>
                  </a:ln>
                  <a:solidFill>
                    <a:schemeClr val="tx1"/>
                  </a:solidFill>
                  <a:effectLst/>
                  <a:latin typeface="Arial" charset="0"/>
                </a:endParaRPr>
              </a:p>
            </p:txBody>
          </p:sp>
        </p:grpSp>
        <p:grpSp>
          <p:nvGrpSpPr>
            <p:cNvPr id="8" name="Group 7">
              <a:extLst>
                <a:ext uri="{FF2B5EF4-FFF2-40B4-BE49-F238E27FC236}">
                  <a16:creationId xmlns:a16="http://schemas.microsoft.com/office/drawing/2014/main" id="{EEC884F8-01FA-4373-AAFB-79B3B316D18E}"/>
                </a:ext>
              </a:extLst>
            </p:cNvPr>
            <p:cNvGrpSpPr/>
            <p:nvPr/>
          </p:nvGrpSpPr>
          <p:grpSpPr>
            <a:xfrm>
              <a:off x="9291483" y="4355468"/>
              <a:ext cx="1554770" cy="1231589"/>
              <a:chOff x="6125406" y="3709579"/>
              <a:chExt cx="2514600" cy="2219325"/>
            </a:xfrm>
          </p:grpSpPr>
          <p:pic>
            <p:nvPicPr>
              <p:cNvPr id="3" name="Picture 2">
                <a:extLst>
                  <a:ext uri="{FF2B5EF4-FFF2-40B4-BE49-F238E27FC236}">
                    <a16:creationId xmlns:a16="http://schemas.microsoft.com/office/drawing/2014/main" id="{05CEE5D1-7114-455A-B788-2D05D6C12E0C}"/>
                  </a:ext>
                </a:extLst>
              </p:cNvPr>
              <p:cNvPicPr>
                <a:picLocks noChangeAspect="1"/>
              </p:cNvPicPr>
              <p:nvPr/>
            </p:nvPicPr>
            <p:blipFill>
              <a:blip r:embed="rId6"/>
              <a:stretch>
                <a:fillRect/>
              </a:stretch>
            </p:blipFill>
            <p:spPr>
              <a:xfrm>
                <a:off x="6125406" y="3709579"/>
                <a:ext cx="2514600" cy="2219325"/>
              </a:xfrm>
              <a:prstGeom prst="rect">
                <a:avLst/>
              </a:prstGeom>
            </p:spPr>
          </p:pic>
          <p:pic>
            <p:nvPicPr>
              <p:cNvPr id="5" name="Picture 4">
                <a:extLst>
                  <a:ext uri="{FF2B5EF4-FFF2-40B4-BE49-F238E27FC236}">
                    <a16:creationId xmlns:a16="http://schemas.microsoft.com/office/drawing/2014/main" id="{4C064D3D-3132-48DF-A51A-041096CD6C5D}"/>
                  </a:ext>
                </a:extLst>
              </p:cNvPr>
              <p:cNvPicPr>
                <a:picLocks noChangeAspect="1"/>
              </p:cNvPicPr>
              <p:nvPr/>
            </p:nvPicPr>
            <p:blipFill>
              <a:blip r:embed="rId7"/>
              <a:stretch>
                <a:fillRect/>
              </a:stretch>
            </p:blipFill>
            <p:spPr>
              <a:xfrm>
                <a:off x="7358124" y="5566559"/>
                <a:ext cx="1281882" cy="362345"/>
              </a:xfrm>
              <a:prstGeom prst="rect">
                <a:avLst/>
              </a:prstGeom>
            </p:spPr>
          </p:pic>
        </p:grpSp>
      </p:grpSp>
      <p:sp>
        <p:nvSpPr>
          <p:cNvPr id="16" name="Right Brace 15">
            <a:extLst>
              <a:ext uri="{FF2B5EF4-FFF2-40B4-BE49-F238E27FC236}">
                <a16:creationId xmlns:a16="http://schemas.microsoft.com/office/drawing/2014/main" id="{0A545599-4492-46AB-A074-B87E69862C4A}"/>
              </a:ext>
            </a:extLst>
          </p:cNvPr>
          <p:cNvSpPr/>
          <p:nvPr/>
        </p:nvSpPr>
        <p:spPr bwMode="auto">
          <a:xfrm rot="5400000">
            <a:off x="5635294" y="2438689"/>
            <a:ext cx="443478" cy="7729832"/>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AU" sz="16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F05428DB-FBD1-4B48-B795-0C16064840B5}"/>
              </a:ext>
            </a:extLst>
          </p:cNvPr>
          <p:cNvSpPr txBox="1"/>
          <p:nvPr/>
        </p:nvSpPr>
        <p:spPr>
          <a:xfrm>
            <a:off x="4295800" y="6408686"/>
            <a:ext cx="3888432" cy="342145"/>
          </a:xfrm>
          <a:prstGeom prst="rect">
            <a:avLst/>
          </a:prstGeom>
          <a:noFill/>
        </p:spPr>
        <p:txBody>
          <a:bodyPr wrap="square" rtlCol="0">
            <a:spAutoFit/>
          </a:bodyPr>
          <a:lstStyle/>
          <a:p>
            <a:r>
              <a:rPr lang="en-US" dirty="0"/>
              <a:t>Internal Communications options</a:t>
            </a:r>
            <a:endParaRPr lang="en-AU" dirty="0"/>
          </a:p>
        </p:txBody>
      </p:sp>
      <p:grpSp>
        <p:nvGrpSpPr>
          <p:cNvPr id="29" name="Group 28">
            <a:extLst>
              <a:ext uri="{FF2B5EF4-FFF2-40B4-BE49-F238E27FC236}">
                <a16:creationId xmlns:a16="http://schemas.microsoft.com/office/drawing/2014/main" id="{FB13D821-12DD-428E-B4A5-5E4B5D057DA8}"/>
              </a:ext>
            </a:extLst>
          </p:cNvPr>
          <p:cNvGrpSpPr/>
          <p:nvPr/>
        </p:nvGrpSpPr>
        <p:grpSpPr>
          <a:xfrm>
            <a:off x="3942512" y="3977636"/>
            <a:ext cx="1855158" cy="1873822"/>
            <a:chOff x="8400256" y="1426963"/>
            <a:chExt cx="1855158" cy="1793077"/>
          </a:xfrm>
        </p:grpSpPr>
        <p:pic>
          <p:nvPicPr>
            <p:cNvPr id="30" name="Picture 29">
              <a:extLst>
                <a:ext uri="{FF2B5EF4-FFF2-40B4-BE49-F238E27FC236}">
                  <a16:creationId xmlns:a16="http://schemas.microsoft.com/office/drawing/2014/main" id="{744B7833-A3FF-4236-B7B8-32E676AB5DE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400256" y="1426963"/>
              <a:ext cx="1855158" cy="1034903"/>
            </a:xfrm>
            <a:prstGeom prst="rect">
              <a:avLst/>
            </a:prstGeom>
          </p:spPr>
        </p:pic>
        <p:sp>
          <p:nvSpPr>
            <p:cNvPr id="31" name="TextBox 30">
              <a:extLst>
                <a:ext uri="{FF2B5EF4-FFF2-40B4-BE49-F238E27FC236}">
                  <a16:creationId xmlns:a16="http://schemas.microsoft.com/office/drawing/2014/main" id="{09368708-2D64-4204-A31C-C034AEBEC637}"/>
                </a:ext>
              </a:extLst>
            </p:cNvPr>
            <p:cNvSpPr txBox="1"/>
            <p:nvPr/>
          </p:nvSpPr>
          <p:spPr>
            <a:xfrm>
              <a:off x="8400256" y="2492896"/>
              <a:ext cx="1855158" cy="727144"/>
            </a:xfrm>
            <a:prstGeom prst="rect">
              <a:avLst/>
            </a:prstGeom>
            <a:noFill/>
            <a:ln>
              <a:solidFill>
                <a:schemeClr val="tx1"/>
              </a:solidFill>
            </a:ln>
          </p:spPr>
          <p:txBody>
            <a:bodyPr wrap="square" rtlCol="0">
              <a:spAutoFit/>
            </a:bodyPr>
            <a:lstStyle/>
            <a:p>
              <a:r>
                <a:rPr lang="en-US" sz="1200" dirty="0"/>
                <a:t>4G/LTE/IOT-NB comms</a:t>
              </a:r>
            </a:p>
            <a:p>
              <a:r>
                <a:rPr lang="en-US" sz="1200" dirty="0"/>
                <a:t>Lower cost</a:t>
              </a:r>
            </a:p>
            <a:p>
              <a:r>
                <a:rPr lang="en-US" sz="1200" dirty="0"/>
                <a:t>Compatible for Condor</a:t>
              </a:r>
              <a:endParaRPr lang="en-AU" sz="1200" dirty="0"/>
            </a:p>
          </p:txBody>
        </p:sp>
      </p:grpSp>
      <p:sp>
        <p:nvSpPr>
          <p:cNvPr id="7" name="Rectangle 6">
            <a:extLst>
              <a:ext uri="{FF2B5EF4-FFF2-40B4-BE49-F238E27FC236}">
                <a16:creationId xmlns:a16="http://schemas.microsoft.com/office/drawing/2014/main" id="{4A6117DF-637B-47E4-88C6-75920A2D4F14}"/>
              </a:ext>
            </a:extLst>
          </p:cNvPr>
          <p:cNvSpPr/>
          <p:nvPr/>
        </p:nvSpPr>
        <p:spPr bwMode="auto">
          <a:xfrm>
            <a:off x="4418800" y="4075230"/>
            <a:ext cx="915200" cy="18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D7E9978D-1DD1-415C-A0D5-E01F0B6C8EB2}"/>
              </a:ext>
            </a:extLst>
          </p:cNvPr>
          <p:cNvSpPr/>
          <p:nvPr/>
        </p:nvSpPr>
        <p:spPr bwMode="auto">
          <a:xfrm>
            <a:off x="838200" y="4996429"/>
            <a:ext cx="838200" cy="17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F12CC556-E6D5-49C5-AAE7-6421CE49CCE8}"/>
                  </a:ext>
                </a:extLst>
              </p14:cNvPr>
              <p14:cNvContentPartPr/>
              <p14:nvPr/>
            </p14:nvContentPartPr>
            <p14:xfrm>
              <a:off x="1076766" y="4145296"/>
              <a:ext cx="360" cy="360"/>
            </p14:xfrm>
          </p:contentPart>
        </mc:Choice>
        <mc:Fallback xmlns="">
          <p:pic>
            <p:nvPicPr>
              <p:cNvPr id="18" name="Ink 17">
                <a:extLst>
                  <a:ext uri="{FF2B5EF4-FFF2-40B4-BE49-F238E27FC236}">
                    <a16:creationId xmlns:a16="http://schemas.microsoft.com/office/drawing/2014/main" id="{F12CC556-E6D5-49C5-AAE7-6421CE49CCE8}"/>
                  </a:ext>
                </a:extLst>
              </p:cNvPr>
              <p:cNvPicPr/>
              <p:nvPr/>
            </p:nvPicPr>
            <p:blipFill>
              <a:blip r:embed="rId10"/>
              <a:stretch>
                <a:fillRect/>
              </a:stretch>
            </p:blipFill>
            <p:spPr>
              <a:xfrm>
                <a:off x="1022766" y="403765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C8884559-99C6-45DA-A475-C64D8709E601}"/>
                  </a:ext>
                </a:extLst>
              </p14:cNvPr>
              <p14:cNvContentPartPr/>
              <p14:nvPr/>
            </p14:nvContentPartPr>
            <p14:xfrm>
              <a:off x="751326" y="4130176"/>
              <a:ext cx="360" cy="360"/>
            </p14:xfrm>
          </p:contentPart>
        </mc:Choice>
        <mc:Fallback xmlns="">
          <p:pic>
            <p:nvPicPr>
              <p:cNvPr id="19" name="Ink 18">
                <a:extLst>
                  <a:ext uri="{FF2B5EF4-FFF2-40B4-BE49-F238E27FC236}">
                    <a16:creationId xmlns:a16="http://schemas.microsoft.com/office/drawing/2014/main" id="{C8884559-99C6-45DA-A475-C64D8709E601}"/>
                  </a:ext>
                </a:extLst>
              </p:cNvPr>
              <p:cNvPicPr/>
              <p:nvPr/>
            </p:nvPicPr>
            <p:blipFill>
              <a:blip r:embed="rId12"/>
              <a:stretch>
                <a:fillRect/>
              </a:stretch>
            </p:blipFill>
            <p:spPr>
              <a:xfrm>
                <a:off x="715686" y="409417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79D46A3D-01BF-423E-B142-8697D341B5E8}"/>
                  </a:ext>
                </a:extLst>
              </p14:cNvPr>
              <p14:cNvContentPartPr/>
              <p14:nvPr/>
            </p14:nvContentPartPr>
            <p14:xfrm>
              <a:off x="4486326" y="4092376"/>
              <a:ext cx="729360" cy="22680"/>
            </p14:xfrm>
          </p:contentPart>
        </mc:Choice>
        <mc:Fallback xmlns="">
          <p:pic>
            <p:nvPicPr>
              <p:cNvPr id="21" name="Ink 20">
                <a:extLst>
                  <a:ext uri="{FF2B5EF4-FFF2-40B4-BE49-F238E27FC236}">
                    <a16:creationId xmlns:a16="http://schemas.microsoft.com/office/drawing/2014/main" id="{79D46A3D-01BF-423E-B142-8697D341B5E8}"/>
                  </a:ext>
                </a:extLst>
              </p:cNvPr>
              <p:cNvPicPr/>
              <p:nvPr/>
            </p:nvPicPr>
            <p:blipFill>
              <a:blip r:embed="rId14"/>
              <a:stretch>
                <a:fillRect/>
              </a:stretch>
            </p:blipFill>
            <p:spPr>
              <a:xfrm>
                <a:off x="4450686" y="4056736"/>
                <a:ext cx="80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8EB7B4EB-EDA0-499C-87E9-B93EE22D3720}"/>
                  </a:ext>
                </a:extLst>
              </p14:cNvPr>
              <p14:cNvContentPartPr/>
              <p14:nvPr/>
            </p14:nvContentPartPr>
            <p14:xfrm>
              <a:off x="4494246" y="4129816"/>
              <a:ext cx="770760" cy="24840"/>
            </p14:xfrm>
          </p:contentPart>
        </mc:Choice>
        <mc:Fallback xmlns="">
          <p:pic>
            <p:nvPicPr>
              <p:cNvPr id="32" name="Ink 31">
                <a:extLst>
                  <a:ext uri="{FF2B5EF4-FFF2-40B4-BE49-F238E27FC236}">
                    <a16:creationId xmlns:a16="http://schemas.microsoft.com/office/drawing/2014/main" id="{8EB7B4EB-EDA0-499C-87E9-B93EE22D3720}"/>
                  </a:ext>
                </a:extLst>
              </p:cNvPr>
              <p:cNvPicPr/>
              <p:nvPr/>
            </p:nvPicPr>
            <p:blipFill>
              <a:blip r:embed="rId16"/>
              <a:stretch>
                <a:fillRect/>
              </a:stretch>
            </p:blipFill>
            <p:spPr>
              <a:xfrm>
                <a:off x="4458246" y="4094176"/>
                <a:ext cx="842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C34571A2-5CB1-4A69-B82D-C123EA23EE39}"/>
                  </a:ext>
                </a:extLst>
              </p14:cNvPr>
              <p14:cNvContentPartPr/>
              <p14:nvPr/>
            </p14:nvContentPartPr>
            <p14:xfrm>
              <a:off x="4455006" y="4220176"/>
              <a:ext cx="919080" cy="147960"/>
            </p14:xfrm>
          </p:contentPart>
        </mc:Choice>
        <mc:Fallback xmlns="">
          <p:pic>
            <p:nvPicPr>
              <p:cNvPr id="33" name="Ink 32">
                <a:extLst>
                  <a:ext uri="{FF2B5EF4-FFF2-40B4-BE49-F238E27FC236}">
                    <a16:creationId xmlns:a16="http://schemas.microsoft.com/office/drawing/2014/main" id="{C34571A2-5CB1-4A69-B82D-C123EA23EE39}"/>
                  </a:ext>
                </a:extLst>
              </p:cNvPr>
              <p:cNvPicPr/>
              <p:nvPr/>
            </p:nvPicPr>
            <p:blipFill>
              <a:blip r:embed="rId18"/>
              <a:stretch>
                <a:fillRect/>
              </a:stretch>
            </p:blipFill>
            <p:spPr>
              <a:xfrm>
                <a:off x="4419006" y="4184536"/>
                <a:ext cx="990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F4D510D0-5DAD-4170-B5DC-6AFBAAC038E5}"/>
                  </a:ext>
                </a:extLst>
              </p14:cNvPr>
              <p14:cNvContentPartPr/>
              <p14:nvPr/>
            </p14:nvContentPartPr>
            <p14:xfrm>
              <a:off x="4447806" y="5400976"/>
              <a:ext cx="360" cy="360"/>
            </p14:xfrm>
          </p:contentPart>
        </mc:Choice>
        <mc:Fallback xmlns="">
          <p:pic>
            <p:nvPicPr>
              <p:cNvPr id="34" name="Ink 33">
                <a:extLst>
                  <a:ext uri="{FF2B5EF4-FFF2-40B4-BE49-F238E27FC236}">
                    <a16:creationId xmlns:a16="http://schemas.microsoft.com/office/drawing/2014/main" id="{F4D510D0-5DAD-4170-B5DC-6AFBAAC038E5}"/>
                  </a:ext>
                </a:extLst>
              </p:cNvPr>
              <p:cNvPicPr/>
              <p:nvPr/>
            </p:nvPicPr>
            <p:blipFill>
              <a:blip r:embed="rId12"/>
              <a:stretch>
                <a:fillRect/>
              </a:stretch>
            </p:blipFill>
            <p:spPr>
              <a:xfrm>
                <a:off x="4412166" y="536497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594F73FB-9FAC-4748-BD67-54C543839A79}"/>
                  </a:ext>
                </a:extLst>
              </p14:cNvPr>
              <p14:cNvContentPartPr/>
              <p14:nvPr/>
            </p14:nvContentPartPr>
            <p14:xfrm>
              <a:off x="4677126" y="5486296"/>
              <a:ext cx="19080" cy="15120"/>
            </p14:xfrm>
          </p:contentPart>
        </mc:Choice>
        <mc:Fallback xmlns="">
          <p:pic>
            <p:nvPicPr>
              <p:cNvPr id="37" name="Ink 36">
                <a:extLst>
                  <a:ext uri="{FF2B5EF4-FFF2-40B4-BE49-F238E27FC236}">
                    <a16:creationId xmlns:a16="http://schemas.microsoft.com/office/drawing/2014/main" id="{594F73FB-9FAC-4748-BD67-54C543839A79}"/>
                  </a:ext>
                </a:extLst>
              </p:cNvPr>
              <p:cNvPicPr/>
              <p:nvPr/>
            </p:nvPicPr>
            <p:blipFill>
              <a:blip r:embed="rId21"/>
              <a:stretch>
                <a:fillRect/>
              </a:stretch>
            </p:blipFill>
            <p:spPr>
              <a:xfrm>
                <a:off x="4623126" y="5378296"/>
                <a:ext cx="126720" cy="230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38" name="Ink 37">
                <a:extLst>
                  <a:ext uri="{FF2B5EF4-FFF2-40B4-BE49-F238E27FC236}">
                    <a16:creationId xmlns:a16="http://schemas.microsoft.com/office/drawing/2014/main" id="{34F0C925-55E5-4E5E-AF01-E73CF8387AD0}"/>
                  </a:ext>
                </a:extLst>
              </p14:cNvPr>
              <p14:cNvContentPartPr/>
              <p14:nvPr/>
            </p14:nvContentPartPr>
            <p14:xfrm>
              <a:off x="4021206" y="5269216"/>
              <a:ext cx="360" cy="360"/>
            </p14:xfrm>
          </p:contentPart>
        </mc:Choice>
        <mc:Fallback xmlns="">
          <p:pic>
            <p:nvPicPr>
              <p:cNvPr id="38" name="Ink 37">
                <a:extLst>
                  <a:ext uri="{FF2B5EF4-FFF2-40B4-BE49-F238E27FC236}">
                    <a16:creationId xmlns:a16="http://schemas.microsoft.com/office/drawing/2014/main" id="{34F0C925-55E5-4E5E-AF01-E73CF8387AD0}"/>
                  </a:ext>
                </a:extLst>
              </p:cNvPr>
              <p:cNvPicPr/>
              <p:nvPr/>
            </p:nvPicPr>
            <p:blipFill>
              <a:blip r:embed="rId23"/>
              <a:stretch>
                <a:fillRect/>
              </a:stretch>
            </p:blipFill>
            <p:spPr>
              <a:xfrm>
                <a:off x="4003566" y="5161216"/>
                <a:ext cx="36000" cy="216000"/>
              </a:xfrm>
              <a:prstGeom prst="rect">
                <a:avLst/>
              </a:prstGeom>
            </p:spPr>
          </p:pic>
        </mc:Fallback>
      </mc:AlternateContent>
    </p:spTree>
    <p:extLst>
      <p:ext uri="{BB962C8B-B14F-4D97-AF65-F5344CB8AC3E}">
        <p14:creationId xmlns:p14="http://schemas.microsoft.com/office/powerpoint/2010/main" val="1948695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3B74-6694-4AB8-B0E9-B1C667E1F40A}"/>
              </a:ext>
            </a:extLst>
          </p:cNvPr>
          <p:cNvSpPr>
            <a:spLocks noGrp="1"/>
          </p:cNvSpPr>
          <p:nvPr>
            <p:ph type="title"/>
          </p:nvPr>
        </p:nvSpPr>
        <p:spPr/>
        <p:txBody>
          <a:bodyPr/>
          <a:lstStyle/>
          <a:p>
            <a:r>
              <a:rPr lang="en-US" dirty="0">
                <a:solidFill>
                  <a:schemeClr val="tx1"/>
                </a:solidFill>
                <a:latin typeface="+mj-lt"/>
              </a:rPr>
              <a:t>Conclusion</a:t>
            </a:r>
            <a:r>
              <a:rPr lang="en-US" dirty="0"/>
              <a:t> </a:t>
            </a:r>
          </a:p>
        </p:txBody>
      </p:sp>
      <p:sp>
        <p:nvSpPr>
          <p:cNvPr id="3" name="Content Placeholder 2">
            <a:extLst>
              <a:ext uri="{FF2B5EF4-FFF2-40B4-BE49-F238E27FC236}">
                <a16:creationId xmlns:a16="http://schemas.microsoft.com/office/drawing/2014/main" id="{C40496B3-ADCA-43A6-B388-3679AABB44B8}"/>
              </a:ext>
            </a:extLst>
          </p:cNvPr>
          <p:cNvSpPr>
            <a:spLocks noGrp="1"/>
          </p:cNvSpPr>
          <p:nvPr>
            <p:ph idx="1"/>
          </p:nvPr>
        </p:nvSpPr>
        <p:spPr/>
        <p:txBody>
          <a:bodyPr/>
          <a:lstStyle/>
          <a:p>
            <a:r>
              <a:rPr lang="en-US" dirty="0"/>
              <a:t>Better understanding of RF Basics for choosing a frequency for your network</a:t>
            </a:r>
          </a:p>
          <a:p>
            <a:endParaRPr lang="en-US" dirty="0"/>
          </a:p>
          <a:p>
            <a:r>
              <a:rPr lang="en-US" dirty="0"/>
              <a:t> Antenna properties and Installation best practices</a:t>
            </a:r>
          </a:p>
          <a:p>
            <a:endParaRPr lang="en-US" dirty="0"/>
          </a:p>
          <a:p>
            <a:r>
              <a:rPr lang="en-US" dirty="0"/>
              <a:t>Sneak peak of ELPRO’s future products</a:t>
            </a:r>
          </a:p>
        </p:txBody>
      </p:sp>
      <p:sp>
        <p:nvSpPr>
          <p:cNvPr id="4" name="Rectangle 3">
            <a:extLst>
              <a:ext uri="{FF2B5EF4-FFF2-40B4-BE49-F238E27FC236}">
                <a16:creationId xmlns:a16="http://schemas.microsoft.com/office/drawing/2014/main" id="{D9B1EF7A-2DCE-4CDF-8E9B-BB340C201FE3}"/>
              </a:ext>
            </a:extLst>
          </p:cNvPr>
          <p:cNvSpPr/>
          <p:nvPr/>
        </p:nvSpPr>
        <p:spPr>
          <a:xfrm>
            <a:off x="5978019" y="3257351"/>
            <a:ext cx="235962" cy="343299"/>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4145980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3B74-6694-4AB8-B0E9-B1C667E1F40A}"/>
              </a:ext>
            </a:extLst>
          </p:cNvPr>
          <p:cNvSpPr>
            <a:spLocks noGrp="1"/>
          </p:cNvSpPr>
          <p:nvPr>
            <p:ph type="title"/>
          </p:nvPr>
        </p:nvSpPr>
        <p:spPr>
          <a:xfrm>
            <a:off x="1119717" y="237392"/>
            <a:ext cx="10566400" cy="859572"/>
          </a:xfrm>
        </p:spPr>
        <p:txBody>
          <a:bodyPr/>
          <a:lstStyle/>
          <a:p>
            <a:br>
              <a:rPr lang="en-US" dirty="0"/>
            </a:br>
            <a:br>
              <a:rPr lang="en-US" dirty="0"/>
            </a:br>
            <a:br>
              <a:rPr lang="en-US" dirty="0"/>
            </a:br>
            <a:r>
              <a:rPr lang="en-US" dirty="0">
                <a:solidFill>
                  <a:schemeClr val="tx1"/>
                </a:solidFill>
                <a:latin typeface="+mj-lt"/>
              </a:rPr>
              <a:t>Questions</a:t>
            </a:r>
          </a:p>
        </p:txBody>
      </p:sp>
      <p:sp>
        <p:nvSpPr>
          <p:cNvPr id="3" name="Content Placeholder 2">
            <a:extLst>
              <a:ext uri="{FF2B5EF4-FFF2-40B4-BE49-F238E27FC236}">
                <a16:creationId xmlns:a16="http://schemas.microsoft.com/office/drawing/2014/main" id="{C40496B3-ADCA-43A6-B388-3679AABB44B8}"/>
              </a:ext>
            </a:extLst>
          </p:cNvPr>
          <p:cNvSpPr>
            <a:spLocks noGrp="1"/>
          </p:cNvSpPr>
          <p:nvPr>
            <p:ph idx="1"/>
          </p:nvPr>
        </p:nvSpPr>
        <p:spPr>
          <a:xfrm>
            <a:off x="3261946" y="2347546"/>
            <a:ext cx="3534509" cy="2180492"/>
          </a:xfrm>
        </p:spPr>
        <p:txBody>
          <a:bodyPr/>
          <a:lstStyle/>
          <a:p>
            <a:pPr marL="0" indent="0">
              <a:buNone/>
            </a:pPr>
            <a:r>
              <a:rPr lang="en-US" dirty="0"/>
              <a:t>				    </a:t>
            </a:r>
            <a:r>
              <a:rPr lang="en-US" sz="12000" dirty="0"/>
              <a:t>?</a:t>
            </a:r>
          </a:p>
        </p:txBody>
      </p:sp>
    </p:spTree>
    <p:extLst>
      <p:ext uri="{BB962C8B-B14F-4D97-AF65-F5344CB8AC3E}">
        <p14:creationId xmlns:p14="http://schemas.microsoft.com/office/powerpoint/2010/main" val="340171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9F62-38B6-4B35-BF76-A82A352B3364}"/>
              </a:ext>
            </a:extLst>
          </p:cNvPr>
          <p:cNvSpPr>
            <a:spLocks noGrp="1"/>
          </p:cNvSpPr>
          <p:nvPr>
            <p:ph type="title"/>
          </p:nvPr>
        </p:nvSpPr>
        <p:spPr/>
        <p:txBody>
          <a:bodyPr/>
          <a:lstStyle/>
          <a:p>
            <a:r>
              <a:rPr lang="en-US" dirty="0">
                <a:solidFill>
                  <a:schemeClr val="tx1"/>
                </a:solidFill>
                <a:latin typeface="+mj-lt"/>
              </a:rPr>
              <a:t>The End</a:t>
            </a:r>
          </a:p>
        </p:txBody>
      </p:sp>
      <p:sp>
        <p:nvSpPr>
          <p:cNvPr id="3" name="Content Placeholder 2">
            <a:extLst>
              <a:ext uri="{FF2B5EF4-FFF2-40B4-BE49-F238E27FC236}">
                <a16:creationId xmlns:a16="http://schemas.microsoft.com/office/drawing/2014/main" id="{3284C828-60A9-4C5A-9591-0EEC4E6A117F}"/>
              </a:ext>
            </a:extLst>
          </p:cNvPr>
          <p:cNvSpPr>
            <a:spLocks noGrp="1"/>
          </p:cNvSpPr>
          <p:nvPr>
            <p:ph idx="1"/>
          </p:nvPr>
        </p:nvSpPr>
        <p:spPr>
          <a:xfrm>
            <a:off x="1524001" y="2971802"/>
            <a:ext cx="9124950" cy="1096964"/>
          </a:xfrm>
        </p:spPr>
        <p:txBody>
          <a:bodyPr/>
          <a:lstStyle/>
          <a:p>
            <a:pPr marL="0" indent="0">
              <a:buNone/>
            </a:pPr>
            <a:r>
              <a:rPr lang="en-US" sz="8000" dirty="0"/>
              <a:t>    THANK YOU </a:t>
            </a:r>
          </a:p>
        </p:txBody>
      </p:sp>
    </p:spTree>
    <p:extLst>
      <p:ext uri="{BB962C8B-B14F-4D97-AF65-F5344CB8AC3E}">
        <p14:creationId xmlns:p14="http://schemas.microsoft.com/office/powerpoint/2010/main" val="415185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generated with high confidence">
            <a:extLst>
              <a:ext uri="{FF2B5EF4-FFF2-40B4-BE49-F238E27FC236}">
                <a16:creationId xmlns:a16="http://schemas.microsoft.com/office/drawing/2014/main" id="{6F8E3D46-6B06-4DF6-BD5A-FE0DCF6D0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044" y="1066800"/>
            <a:ext cx="3153156" cy="3979417"/>
          </a:xfrm>
          <a:prstGeom prst="rect">
            <a:avLst/>
          </a:prstGeom>
        </p:spPr>
      </p:pic>
      <p:sp>
        <p:nvSpPr>
          <p:cNvPr id="5" name="TextBox 4">
            <a:extLst>
              <a:ext uri="{FF2B5EF4-FFF2-40B4-BE49-F238E27FC236}">
                <a16:creationId xmlns:a16="http://schemas.microsoft.com/office/drawing/2014/main" id="{43CAC9AE-6436-493E-B8FE-5D77A0839BBE}"/>
              </a:ext>
            </a:extLst>
          </p:cNvPr>
          <p:cNvSpPr txBox="1"/>
          <p:nvPr/>
        </p:nvSpPr>
        <p:spPr>
          <a:xfrm>
            <a:off x="1676400" y="5715000"/>
            <a:ext cx="8763000" cy="826252"/>
          </a:xfrm>
          <a:prstGeom prst="rect">
            <a:avLst/>
          </a:prstGeom>
          <a:noFill/>
        </p:spPr>
        <p:txBody>
          <a:bodyPr wrap="square" rtlCol="0">
            <a:spAutoFit/>
          </a:bodyPr>
          <a:lstStyle/>
          <a:p>
            <a:pPr algn="ctr"/>
            <a:r>
              <a:rPr lang="en-US" sz="4700" dirty="0">
                <a:solidFill>
                  <a:srgbClr val="0070C0"/>
                </a:solidFill>
              </a:rPr>
              <a:t>35+ Years and Still Transmitting!</a:t>
            </a:r>
            <a:endParaRPr lang="en-AU" sz="47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BFC779CD-17A4-4679-ADB4-8E315830F467}"/>
              </a:ext>
            </a:extLst>
          </p:cNvPr>
          <p:cNvSpPr>
            <a:spLocks noGrp="1" noChangeArrowheads="1"/>
          </p:cNvSpPr>
          <p:nvPr>
            <p:ph type="title"/>
          </p:nvPr>
        </p:nvSpPr>
        <p:spPr bwMode="auto">
          <a:xfrm>
            <a:off x="1117600" y="561432"/>
            <a:ext cx="560441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a:spcBef>
                <a:spcPct val="50000"/>
              </a:spcBef>
              <a:buNone/>
            </a:pPr>
            <a:r>
              <a:rPr lang="en-US" altLang="en-US" sz="3200" dirty="0">
                <a:solidFill>
                  <a:schemeClr val="tx1"/>
                </a:solidFill>
                <a:latin typeface="+mj-lt"/>
              </a:rPr>
              <a:t>Invention of Spread Spectrum</a:t>
            </a:r>
            <a:endParaRPr lang="en-US" altLang="en-US" sz="3200" b="1" dirty="0">
              <a:solidFill>
                <a:schemeClr val="tx1"/>
              </a:solidFill>
              <a:latin typeface="+mj-lt"/>
            </a:endParaRPr>
          </a:p>
        </p:txBody>
      </p:sp>
      <p:sp>
        <p:nvSpPr>
          <p:cNvPr id="4" name="Rectangle 2">
            <a:extLst>
              <a:ext uri="{FF2B5EF4-FFF2-40B4-BE49-F238E27FC236}">
                <a16:creationId xmlns:a16="http://schemas.microsoft.com/office/drawing/2014/main" id="{83E1F05E-ADB6-4169-8241-C15EA056F8BE}"/>
              </a:ext>
            </a:extLst>
          </p:cNvPr>
          <p:cNvSpPr txBox="1">
            <a:spLocks noChangeArrowheads="1"/>
          </p:cNvSpPr>
          <p:nvPr/>
        </p:nvSpPr>
        <p:spPr bwMode="auto">
          <a:xfrm>
            <a:off x="694592" y="1349375"/>
            <a:ext cx="8449408" cy="609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200">
                <a:solidFill>
                  <a:srgbClr val="0067C6"/>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200">
                <a:solidFill>
                  <a:srgbClr val="0067C6"/>
                </a:solidFill>
                <a:latin typeface="Arial" charset="0"/>
              </a:defRPr>
            </a:lvl2pPr>
            <a:lvl3pPr algn="l" rtl="0" eaLnBrk="1" fontAlgn="base" hangingPunct="1">
              <a:lnSpc>
                <a:spcPct val="90000"/>
              </a:lnSpc>
              <a:spcBef>
                <a:spcPct val="0"/>
              </a:spcBef>
              <a:spcAft>
                <a:spcPct val="0"/>
              </a:spcAft>
              <a:defRPr sz="3200">
                <a:solidFill>
                  <a:srgbClr val="0067C6"/>
                </a:solidFill>
                <a:latin typeface="Arial" charset="0"/>
              </a:defRPr>
            </a:lvl3pPr>
            <a:lvl4pPr algn="l" rtl="0" eaLnBrk="1" fontAlgn="base" hangingPunct="1">
              <a:lnSpc>
                <a:spcPct val="90000"/>
              </a:lnSpc>
              <a:spcBef>
                <a:spcPct val="0"/>
              </a:spcBef>
              <a:spcAft>
                <a:spcPct val="0"/>
              </a:spcAft>
              <a:defRPr sz="3200">
                <a:solidFill>
                  <a:srgbClr val="0067C6"/>
                </a:solidFill>
                <a:latin typeface="Arial" charset="0"/>
              </a:defRPr>
            </a:lvl4pPr>
            <a:lvl5pPr algn="l" rtl="0" eaLnBrk="1" fontAlgn="base" hangingPunct="1">
              <a:lnSpc>
                <a:spcPct val="90000"/>
              </a:lnSpc>
              <a:spcBef>
                <a:spcPct val="0"/>
              </a:spcBef>
              <a:spcAft>
                <a:spcPct val="0"/>
              </a:spcAft>
              <a:defRPr sz="3200">
                <a:solidFill>
                  <a:srgbClr val="0067C6"/>
                </a:solidFill>
                <a:latin typeface="Arial" charset="0"/>
              </a:defRPr>
            </a:lvl5pPr>
            <a:lvl6pPr marL="457200" algn="l" rtl="0" eaLnBrk="1" fontAlgn="base" hangingPunct="1">
              <a:lnSpc>
                <a:spcPct val="90000"/>
              </a:lnSpc>
              <a:spcBef>
                <a:spcPct val="0"/>
              </a:spcBef>
              <a:spcAft>
                <a:spcPct val="0"/>
              </a:spcAft>
              <a:defRPr sz="3200">
                <a:solidFill>
                  <a:srgbClr val="0067C6"/>
                </a:solidFill>
                <a:latin typeface="Arial" charset="0"/>
              </a:defRPr>
            </a:lvl6pPr>
            <a:lvl7pPr marL="914400" algn="l" rtl="0" eaLnBrk="1" fontAlgn="base" hangingPunct="1">
              <a:lnSpc>
                <a:spcPct val="90000"/>
              </a:lnSpc>
              <a:spcBef>
                <a:spcPct val="0"/>
              </a:spcBef>
              <a:spcAft>
                <a:spcPct val="0"/>
              </a:spcAft>
              <a:defRPr sz="3200">
                <a:solidFill>
                  <a:srgbClr val="0067C6"/>
                </a:solidFill>
                <a:latin typeface="Arial" charset="0"/>
              </a:defRPr>
            </a:lvl7pPr>
            <a:lvl8pPr marL="1371600" algn="l" rtl="0" eaLnBrk="1" fontAlgn="base" hangingPunct="1">
              <a:lnSpc>
                <a:spcPct val="90000"/>
              </a:lnSpc>
              <a:spcBef>
                <a:spcPct val="0"/>
              </a:spcBef>
              <a:spcAft>
                <a:spcPct val="0"/>
              </a:spcAft>
              <a:defRPr sz="3200">
                <a:solidFill>
                  <a:srgbClr val="0067C6"/>
                </a:solidFill>
                <a:latin typeface="Arial" charset="0"/>
              </a:defRPr>
            </a:lvl8pPr>
            <a:lvl9pPr marL="1828800" algn="l" rtl="0" eaLnBrk="1" fontAlgn="base" hangingPunct="1">
              <a:lnSpc>
                <a:spcPct val="90000"/>
              </a:lnSpc>
              <a:spcBef>
                <a:spcPct val="0"/>
              </a:spcBef>
              <a:spcAft>
                <a:spcPct val="0"/>
              </a:spcAft>
              <a:defRPr sz="3200">
                <a:solidFill>
                  <a:srgbClr val="0067C6"/>
                </a:solidFill>
                <a:latin typeface="Arial" charset="0"/>
              </a:defRPr>
            </a:lvl9pPr>
          </a:lstStyle>
          <a:p>
            <a:pPr fontAlgn="auto">
              <a:spcAft>
                <a:spcPts val="0"/>
              </a:spcAft>
              <a:buClrTx/>
              <a:defRPr/>
            </a:pPr>
            <a:r>
              <a:rPr lang="en-US" altLang="en-US" sz="2000" kern="0" dirty="0">
                <a:solidFill>
                  <a:schemeClr val="accent2"/>
                </a:solidFill>
                <a:latin typeface="+mj-lt"/>
              </a:rPr>
              <a:t>Spread Spectrum Background</a:t>
            </a:r>
          </a:p>
        </p:txBody>
      </p:sp>
      <p:sp>
        <p:nvSpPr>
          <p:cNvPr id="5" name="Rectangle 3">
            <a:extLst>
              <a:ext uri="{FF2B5EF4-FFF2-40B4-BE49-F238E27FC236}">
                <a16:creationId xmlns:a16="http://schemas.microsoft.com/office/drawing/2014/main" id="{5316D954-6FF0-4ECA-8DD0-75B77CBBE90A}"/>
              </a:ext>
            </a:extLst>
          </p:cNvPr>
          <p:cNvSpPr txBox="1">
            <a:spLocks/>
          </p:cNvSpPr>
          <p:nvPr/>
        </p:nvSpPr>
        <p:spPr>
          <a:xfrm>
            <a:off x="1330104" y="2211387"/>
            <a:ext cx="8229600" cy="3795712"/>
          </a:xfrm>
          <a:prstGeom prst="rect">
            <a:avLst/>
          </a:prstGeom>
          <a:noFill/>
        </p:spPr>
        <p:txBody>
          <a:bodyPr/>
          <a:lstStyle>
            <a:lvl1pPr marL="342900" indent="-342900" algn="l" rtl="0" eaLnBrk="1" fontAlgn="base" hangingPunct="1">
              <a:lnSpc>
                <a:spcPct val="110000"/>
              </a:lnSpc>
              <a:spcBef>
                <a:spcPct val="20000"/>
              </a:spcBef>
              <a:spcAft>
                <a:spcPct val="0"/>
              </a:spcAft>
              <a:buClr>
                <a:srgbClr val="0067C6"/>
              </a:buClr>
              <a:buChar char="•"/>
              <a:defRPr sz="2800">
                <a:solidFill>
                  <a:srgbClr val="292929"/>
                </a:solidFill>
                <a:latin typeface="+mn-lt"/>
                <a:ea typeface="+mn-ea"/>
                <a:cs typeface="+mn-cs"/>
              </a:defRPr>
            </a:lvl1pPr>
            <a:lvl2pPr marL="742950" indent="-285750" algn="l" rtl="0" eaLnBrk="1" fontAlgn="base" hangingPunct="1">
              <a:lnSpc>
                <a:spcPct val="110000"/>
              </a:lnSpc>
              <a:spcBef>
                <a:spcPct val="20000"/>
              </a:spcBef>
              <a:spcAft>
                <a:spcPct val="0"/>
              </a:spcAft>
              <a:buClr>
                <a:srgbClr val="0067C6"/>
              </a:buClr>
              <a:buChar char="•"/>
              <a:defRPr sz="2400">
                <a:solidFill>
                  <a:srgbClr val="292929"/>
                </a:solidFill>
                <a:latin typeface="+mn-lt"/>
              </a:defRPr>
            </a:lvl2pPr>
            <a:lvl3pPr marL="1143000" indent="-228600" algn="l" rtl="0" eaLnBrk="1" fontAlgn="base" hangingPunct="1">
              <a:lnSpc>
                <a:spcPct val="110000"/>
              </a:lnSpc>
              <a:spcBef>
                <a:spcPct val="20000"/>
              </a:spcBef>
              <a:spcAft>
                <a:spcPct val="0"/>
              </a:spcAft>
              <a:buClr>
                <a:srgbClr val="0067C6"/>
              </a:buClr>
              <a:buChar char="•"/>
              <a:defRPr sz="2000">
                <a:solidFill>
                  <a:srgbClr val="292929"/>
                </a:solidFill>
                <a:latin typeface="+mn-lt"/>
              </a:defRPr>
            </a:lvl3pPr>
            <a:lvl4pPr marL="1600200" indent="-228600" algn="l" rtl="0" eaLnBrk="1" fontAlgn="base" hangingPunct="1">
              <a:spcBef>
                <a:spcPct val="20000"/>
              </a:spcBef>
              <a:spcAft>
                <a:spcPct val="0"/>
              </a:spcAft>
              <a:buClr>
                <a:srgbClr val="0067C6"/>
              </a:buClr>
              <a:buChar char="•"/>
              <a:defRPr sz="2000">
                <a:solidFill>
                  <a:srgbClr val="292929"/>
                </a:solidFill>
                <a:latin typeface="+mn-lt"/>
              </a:defRPr>
            </a:lvl4pPr>
            <a:lvl5pPr marL="20574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eaLnBrk="1" fontAlgn="base" hangingPunct="1">
              <a:spcBef>
                <a:spcPct val="20000"/>
              </a:spcBef>
              <a:spcAft>
                <a:spcPct val="0"/>
              </a:spcAft>
              <a:buClr>
                <a:srgbClr val="FFFF00"/>
              </a:buClr>
              <a:buSzPct val="65000"/>
              <a:buFont typeface="Monotype Sorts" pitchFamily="2" charset="2"/>
              <a:buChar char="l"/>
              <a:defRPr sz="2000">
                <a:solidFill>
                  <a:schemeClr val="bg1"/>
                </a:solidFill>
                <a:latin typeface="+mn-lt"/>
              </a:defRPr>
            </a:lvl9pPr>
          </a:lstStyle>
          <a:p>
            <a:pPr marL="0" indent="0">
              <a:lnSpc>
                <a:spcPct val="80000"/>
              </a:lnSpc>
              <a:buNone/>
            </a:pPr>
            <a:r>
              <a:rPr lang="en-US" altLang="en-US" sz="2000" kern="0" dirty="0"/>
              <a:t>Invented during WWII as an </a:t>
            </a:r>
            <a:br>
              <a:rPr lang="en-US" altLang="en-US" sz="2000" kern="0" dirty="0"/>
            </a:br>
            <a:r>
              <a:rPr lang="en-US" altLang="en-US" sz="2000" kern="0" dirty="0"/>
              <a:t>anti-jamming tool and to counter </a:t>
            </a:r>
            <a:br>
              <a:rPr lang="en-US" altLang="en-US" sz="2000" kern="0" dirty="0"/>
            </a:br>
            <a:r>
              <a:rPr lang="en-US" altLang="en-US" sz="2000" kern="0" dirty="0"/>
              <a:t>potential interception of messages</a:t>
            </a:r>
          </a:p>
          <a:p>
            <a:pPr marL="0" indent="0">
              <a:lnSpc>
                <a:spcPct val="80000"/>
              </a:lnSpc>
              <a:buNone/>
            </a:pPr>
            <a:r>
              <a:rPr lang="en-US" altLang="en-US" sz="2000" kern="0" dirty="0"/>
              <a:t> </a:t>
            </a:r>
          </a:p>
          <a:p>
            <a:pPr marL="0" indent="0">
              <a:lnSpc>
                <a:spcPct val="80000"/>
              </a:lnSpc>
              <a:buNone/>
            </a:pPr>
            <a:r>
              <a:rPr lang="en-US" altLang="en-US" sz="2000" kern="0" dirty="0"/>
              <a:t>A transmitted signal is spread over </a:t>
            </a:r>
            <a:br>
              <a:rPr lang="en-US" altLang="en-US" sz="2000" kern="0" dirty="0"/>
            </a:br>
            <a:r>
              <a:rPr lang="en-US" altLang="en-US" sz="2000" kern="0" dirty="0"/>
              <a:t>a wide frequency band</a:t>
            </a:r>
          </a:p>
          <a:p>
            <a:pPr>
              <a:lnSpc>
                <a:spcPct val="80000"/>
              </a:lnSpc>
            </a:pPr>
            <a:endParaRPr lang="en-US" altLang="en-US" sz="2000" kern="0" dirty="0"/>
          </a:p>
          <a:p>
            <a:pPr marL="0" indent="0">
              <a:lnSpc>
                <a:spcPct val="80000"/>
              </a:lnSpc>
              <a:buNone/>
            </a:pPr>
            <a:r>
              <a:rPr lang="en-US" altLang="en-US" sz="2000" kern="0" dirty="0"/>
              <a:t>The benefits of spreading the signal are:</a:t>
            </a:r>
          </a:p>
          <a:p>
            <a:pPr lvl="1">
              <a:lnSpc>
                <a:spcPct val="80000"/>
              </a:lnSpc>
              <a:buFont typeface="Arial" panose="020B0604020202020204" pitchFamily="34" charset="0"/>
              <a:buChar char="•"/>
            </a:pPr>
            <a:r>
              <a:rPr lang="en-US" altLang="en-US" sz="2000" kern="0" dirty="0">
                <a:solidFill>
                  <a:schemeClr val="tx1"/>
                </a:solidFill>
              </a:rPr>
              <a:t>signal is more immune to noise/interference</a:t>
            </a:r>
          </a:p>
          <a:p>
            <a:pPr lvl="1">
              <a:lnSpc>
                <a:spcPct val="80000"/>
              </a:lnSpc>
              <a:buFont typeface="Arial" panose="020B0604020202020204" pitchFamily="34" charset="0"/>
              <a:buChar char="•"/>
            </a:pPr>
            <a:r>
              <a:rPr lang="en-US" altLang="en-US" sz="2000" kern="0" dirty="0">
                <a:solidFill>
                  <a:schemeClr val="tx1"/>
                </a:solidFill>
              </a:rPr>
              <a:t>coding and decoding allow simultaneous transmission of multiple signals within the same frequency band</a:t>
            </a:r>
          </a:p>
          <a:p>
            <a:pPr lvl="1">
              <a:lnSpc>
                <a:spcPct val="80000"/>
              </a:lnSpc>
              <a:buFont typeface="Arial" panose="020B0604020202020204" pitchFamily="34" charset="0"/>
              <a:buChar char="•"/>
            </a:pPr>
            <a:r>
              <a:rPr lang="en-US" altLang="en-US" sz="2000" kern="0" dirty="0">
                <a:solidFill>
                  <a:schemeClr val="tx1"/>
                </a:solidFill>
              </a:rPr>
              <a:t>provides inherent data encryption/security</a:t>
            </a:r>
          </a:p>
        </p:txBody>
      </p:sp>
      <p:pic>
        <p:nvPicPr>
          <p:cNvPr id="6" name="Picture 4" descr="image426">
            <a:extLst>
              <a:ext uri="{FF2B5EF4-FFF2-40B4-BE49-F238E27FC236}">
                <a16:creationId xmlns:a16="http://schemas.microsoft.com/office/drawing/2014/main" id="{516F14FE-FCF2-4693-A5CC-DB1B84F73A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2873" y="1767680"/>
            <a:ext cx="1644650" cy="2087563"/>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349BAE-BC28-4340-BFC8-E2FA6BCE6DD9}"/>
              </a:ext>
            </a:extLst>
          </p:cNvPr>
          <p:cNvSpPr txBox="1"/>
          <p:nvPr/>
        </p:nvSpPr>
        <p:spPr>
          <a:xfrm>
            <a:off x="6603024" y="3855243"/>
            <a:ext cx="2171699" cy="279757"/>
          </a:xfrm>
          <a:prstGeom prst="rect">
            <a:avLst/>
          </a:prstGeom>
          <a:noFill/>
        </p:spPr>
        <p:txBody>
          <a:bodyPr wrap="square" rtlCol="0">
            <a:spAutoFit/>
          </a:bodyPr>
          <a:lstStyle/>
          <a:p>
            <a:r>
              <a:rPr lang="en-US" sz="1200" dirty="0"/>
              <a:t>Hedy Lamarr, FHSS Inventor</a:t>
            </a:r>
          </a:p>
        </p:txBody>
      </p:sp>
    </p:spTree>
    <p:extLst>
      <p:ext uri="{BB962C8B-B14F-4D97-AF65-F5344CB8AC3E}">
        <p14:creationId xmlns:p14="http://schemas.microsoft.com/office/powerpoint/2010/main" val="40857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8">
            <a:extLst>
              <a:ext uri="{FF2B5EF4-FFF2-40B4-BE49-F238E27FC236}">
                <a16:creationId xmlns:a16="http://schemas.microsoft.com/office/drawing/2014/main" id="{72DE7757-906B-4451-A51C-D52E1E17D922}"/>
              </a:ext>
            </a:extLst>
          </p:cNvPr>
          <p:cNvSpPr/>
          <p:nvPr/>
        </p:nvSpPr>
        <p:spPr>
          <a:xfrm>
            <a:off x="883669" y="1696598"/>
            <a:ext cx="9218692" cy="609600"/>
          </a:xfrm>
          <a:prstGeom prst="leftRightArrow">
            <a:avLst/>
          </a:prstGeom>
          <a:gradFill flip="none" rotWithShape="1">
            <a:gsLst>
              <a:gs pos="0">
                <a:schemeClr val="accent1">
                  <a:lumMod val="0"/>
                  <a:lumOff val="100000"/>
                </a:schemeClr>
              </a:gs>
              <a:gs pos="100000">
                <a:schemeClr val="accent1">
                  <a:lumMod val="45000"/>
                  <a:lumOff val="55000"/>
                </a:schemeClr>
              </a:gs>
              <a:gs pos="100000">
                <a:schemeClr val="tx2">
                  <a:lumMod val="60000"/>
                  <a:lumOff val="40000"/>
                </a:schemeClr>
              </a:gs>
              <a:gs pos="100000">
                <a:schemeClr val="accent1">
                  <a:lumMod val="30000"/>
                  <a:lumOff val="70000"/>
                </a:schemeClr>
              </a:gs>
            </a:gsLst>
            <a:lin ang="10800000" scaled="1"/>
            <a:tileRect/>
          </a:gradFill>
          <a:ln w="15875">
            <a:gradFill flip="none" rotWithShape="1">
              <a:gsLst>
                <a:gs pos="100000">
                  <a:schemeClr val="accent1">
                    <a:lumMod val="5000"/>
                    <a:lumOff val="95000"/>
                  </a:schemeClr>
                </a:gs>
                <a:gs pos="0">
                  <a:schemeClr val="accent1">
                    <a:lumMod val="45000"/>
                    <a:lumOff val="55000"/>
                  </a:schemeClr>
                </a:gs>
                <a:gs pos="0">
                  <a:schemeClr val="accent1">
                    <a:lumMod val="45000"/>
                    <a:lumOff val="55000"/>
                  </a:schemeClr>
                </a:gs>
                <a:gs pos="0">
                  <a:schemeClr val="accent1">
                    <a:lumMod val="10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207155-6AB9-4FC1-B27E-032B882089F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Choosing A Radio - Frequency</a:t>
            </a:r>
          </a:p>
        </p:txBody>
      </p:sp>
      <p:sp>
        <p:nvSpPr>
          <p:cNvPr id="7" name="TextBox 6">
            <a:extLst>
              <a:ext uri="{FF2B5EF4-FFF2-40B4-BE49-F238E27FC236}">
                <a16:creationId xmlns:a16="http://schemas.microsoft.com/office/drawing/2014/main" id="{CFE4F50B-CD5E-43D3-97AC-3DD244830D6E}"/>
              </a:ext>
            </a:extLst>
          </p:cNvPr>
          <p:cNvSpPr txBox="1"/>
          <p:nvPr/>
        </p:nvSpPr>
        <p:spPr>
          <a:xfrm>
            <a:off x="1501589" y="1844230"/>
            <a:ext cx="2525820" cy="342145"/>
          </a:xfrm>
          <a:prstGeom prst="rect">
            <a:avLst/>
          </a:prstGeom>
          <a:noFill/>
        </p:spPr>
        <p:txBody>
          <a:bodyPr wrap="none" rtlCol="0">
            <a:spAutoFit/>
          </a:bodyPr>
          <a:lstStyle/>
          <a:p>
            <a:r>
              <a:rPr lang="en-US" dirty="0"/>
              <a:t>115 MHZ            450 MHz</a:t>
            </a:r>
          </a:p>
        </p:txBody>
      </p:sp>
      <p:sp>
        <p:nvSpPr>
          <p:cNvPr id="8" name="TextBox 7">
            <a:extLst>
              <a:ext uri="{FF2B5EF4-FFF2-40B4-BE49-F238E27FC236}">
                <a16:creationId xmlns:a16="http://schemas.microsoft.com/office/drawing/2014/main" id="{33B09950-A13F-4F54-967F-597DEFBAD960}"/>
              </a:ext>
            </a:extLst>
          </p:cNvPr>
          <p:cNvSpPr txBox="1"/>
          <p:nvPr/>
        </p:nvSpPr>
        <p:spPr>
          <a:xfrm>
            <a:off x="4645329" y="1801176"/>
            <a:ext cx="2224454" cy="342145"/>
          </a:xfrm>
          <a:prstGeom prst="rect">
            <a:avLst/>
          </a:prstGeom>
          <a:noFill/>
        </p:spPr>
        <p:txBody>
          <a:bodyPr wrap="square" rtlCol="0">
            <a:spAutoFit/>
          </a:bodyPr>
          <a:lstStyle/>
          <a:p>
            <a:r>
              <a:rPr lang="en-US" dirty="0"/>
              <a:t>900 MHz</a:t>
            </a:r>
          </a:p>
        </p:txBody>
      </p:sp>
      <p:sp>
        <p:nvSpPr>
          <p:cNvPr id="10" name="TextBox 9">
            <a:extLst>
              <a:ext uri="{FF2B5EF4-FFF2-40B4-BE49-F238E27FC236}">
                <a16:creationId xmlns:a16="http://schemas.microsoft.com/office/drawing/2014/main" id="{02A44AD5-7806-4E8C-B1DE-3F685965BF4B}"/>
              </a:ext>
            </a:extLst>
          </p:cNvPr>
          <p:cNvSpPr txBox="1"/>
          <p:nvPr/>
        </p:nvSpPr>
        <p:spPr>
          <a:xfrm>
            <a:off x="6576646" y="1844230"/>
            <a:ext cx="2883877" cy="342145"/>
          </a:xfrm>
          <a:prstGeom prst="rect">
            <a:avLst/>
          </a:prstGeom>
          <a:noFill/>
        </p:spPr>
        <p:txBody>
          <a:bodyPr wrap="square" rtlCol="0">
            <a:spAutoFit/>
          </a:bodyPr>
          <a:lstStyle/>
          <a:p>
            <a:r>
              <a:rPr lang="en-US" dirty="0"/>
              <a:t>2.4 GHz          5GHz</a:t>
            </a:r>
          </a:p>
        </p:txBody>
      </p:sp>
      <p:sp>
        <p:nvSpPr>
          <p:cNvPr id="11" name="Right Arrow 13">
            <a:extLst>
              <a:ext uri="{FF2B5EF4-FFF2-40B4-BE49-F238E27FC236}">
                <a16:creationId xmlns:a16="http://schemas.microsoft.com/office/drawing/2014/main" id="{BADA307B-13F4-4EE0-9C71-EA2F3CA64FFF}"/>
              </a:ext>
            </a:extLst>
          </p:cNvPr>
          <p:cNvSpPr/>
          <p:nvPr/>
        </p:nvSpPr>
        <p:spPr>
          <a:xfrm rot="10800000">
            <a:off x="1066798" y="3494327"/>
            <a:ext cx="9035563" cy="533400"/>
          </a:xfrm>
          <a:prstGeom prst="rightArrow">
            <a:avLst>
              <a:gd name="adj1" fmla="val 50000"/>
              <a:gd name="adj2" fmla="val 57563"/>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EB58527-5A7E-451A-ADB3-ACC2A2165587}"/>
              </a:ext>
            </a:extLst>
          </p:cNvPr>
          <p:cNvSpPr txBox="1"/>
          <p:nvPr/>
        </p:nvSpPr>
        <p:spPr>
          <a:xfrm>
            <a:off x="2334304" y="3558546"/>
            <a:ext cx="1955472" cy="369332"/>
          </a:xfrm>
          <a:prstGeom prst="rect">
            <a:avLst/>
          </a:prstGeom>
          <a:noFill/>
        </p:spPr>
        <p:txBody>
          <a:bodyPr wrap="none" rtlCol="0">
            <a:spAutoFit/>
          </a:bodyPr>
          <a:lstStyle/>
          <a:p>
            <a:r>
              <a:rPr lang="en-US" b="1" dirty="0">
                <a:ln w="3175">
                  <a:solidFill>
                    <a:schemeClr val="bg1"/>
                  </a:solidFill>
                </a:ln>
                <a:solidFill>
                  <a:schemeClr val="tx1">
                    <a:lumMod val="85000"/>
                    <a:lumOff val="15000"/>
                  </a:schemeClr>
                </a:solidFill>
              </a:rPr>
              <a:t>Penetrates Better</a:t>
            </a:r>
          </a:p>
        </p:txBody>
      </p:sp>
      <p:sp>
        <p:nvSpPr>
          <p:cNvPr id="13" name="Right Arrow 15">
            <a:extLst>
              <a:ext uri="{FF2B5EF4-FFF2-40B4-BE49-F238E27FC236}">
                <a16:creationId xmlns:a16="http://schemas.microsoft.com/office/drawing/2014/main" id="{A7E34C54-C5CD-4361-AB3B-ADE03348EF48}"/>
              </a:ext>
            </a:extLst>
          </p:cNvPr>
          <p:cNvSpPr/>
          <p:nvPr/>
        </p:nvSpPr>
        <p:spPr>
          <a:xfrm>
            <a:off x="1066798" y="4141122"/>
            <a:ext cx="9218692" cy="533400"/>
          </a:xfrm>
          <a:prstGeom prst="rightArrow">
            <a:avLst>
              <a:gd name="adj1" fmla="val 50000"/>
              <a:gd name="adj2" fmla="val 57563"/>
            </a:avLst>
          </a:prstGeom>
          <a:gradFill flip="none" rotWithShape="1">
            <a:gsLst>
              <a:gs pos="97000">
                <a:schemeClr val="accent3">
                  <a:lumMod val="75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44285A6-A3AA-4DEB-807F-383EA8F7B9B3}"/>
              </a:ext>
            </a:extLst>
          </p:cNvPr>
          <p:cNvSpPr txBox="1"/>
          <p:nvPr/>
        </p:nvSpPr>
        <p:spPr>
          <a:xfrm>
            <a:off x="5242687" y="4223156"/>
            <a:ext cx="1667444" cy="369332"/>
          </a:xfrm>
          <a:prstGeom prst="rect">
            <a:avLst/>
          </a:prstGeom>
          <a:noFill/>
        </p:spPr>
        <p:txBody>
          <a:bodyPr wrap="none" rtlCol="0">
            <a:spAutoFit/>
          </a:bodyPr>
          <a:lstStyle/>
          <a:p>
            <a:r>
              <a:rPr lang="en-US" b="1" dirty="0">
                <a:ln w="3175">
                  <a:solidFill>
                    <a:schemeClr val="bg1"/>
                  </a:solidFill>
                </a:ln>
                <a:solidFill>
                  <a:schemeClr val="tx1">
                    <a:lumMod val="85000"/>
                    <a:lumOff val="15000"/>
                  </a:schemeClr>
                </a:solidFill>
              </a:rPr>
              <a:t>Bounces easier</a:t>
            </a:r>
          </a:p>
        </p:txBody>
      </p:sp>
      <p:sp>
        <p:nvSpPr>
          <p:cNvPr id="15" name="Right Arrow 17">
            <a:extLst>
              <a:ext uri="{FF2B5EF4-FFF2-40B4-BE49-F238E27FC236}">
                <a16:creationId xmlns:a16="http://schemas.microsoft.com/office/drawing/2014/main" id="{4C0DB11B-8798-4678-907C-0CB39A1C9462}"/>
              </a:ext>
            </a:extLst>
          </p:cNvPr>
          <p:cNvSpPr/>
          <p:nvPr/>
        </p:nvSpPr>
        <p:spPr>
          <a:xfrm rot="10800000">
            <a:off x="1066799" y="4772833"/>
            <a:ext cx="6858000" cy="533400"/>
          </a:xfrm>
          <a:prstGeom prst="rightArrow">
            <a:avLst>
              <a:gd name="adj1" fmla="val 50000"/>
              <a:gd name="adj2" fmla="val 57563"/>
            </a:avLst>
          </a:prstGeom>
          <a:gradFill flip="none" rotWithShape="1">
            <a:gsLst>
              <a:gs pos="97000">
                <a:schemeClr val="accent4">
                  <a:lumMod val="60000"/>
                  <a:lumOff val="40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775D8E4-E557-403E-91AE-42B43C118CB3}"/>
              </a:ext>
            </a:extLst>
          </p:cNvPr>
          <p:cNvSpPr txBox="1"/>
          <p:nvPr/>
        </p:nvSpPr>
        <p:spPr>
          <a:xfrm>
            <a:off x="2339588" y="4846251"/>
            <a:ext cx="2321469" cy="369332"/>
          </a:xfrm>
          <a:prstGeom prst="rect">
            <a:avLst/>
          </a:prstGeom>
          <a:noFill/>
        </p:spPr>
        <p:txBody>
          <a:bodyPr wrap="none" rtlCol="0">
            <a:spAutoFit/>
          </a:bodyPr>
          <a:lstStyle/>
          <a:p>
            <a:r>
              <a:rPr lang="en-US" b="1" dirty="0">
                <a:ln w="3175">
                  <a:solidFill>
                    <a:schemeClr val="bg1"/>
                  </a:solidFill>
                </a:ln>
                <a:solidFill>
                  <a:schemeClr val="tx1">
                    <a:lumMod val="85000"/>
                    <a:lumOff val="15000"/>
                  </a:schemeClr>
                </a:solidFill>
              </a:rPr>
              <a:t>Larger Fresnel Radius</a:t>
            </a:r>
          </a:p>
        </p:txBody>
      </p:sp>
      <p:sp>
        <p:nvSpPr>
          <p:cNvPr id="17" name="Right Arrow 19">
            <a:extLst>
              <a:ext uri="{FF2B5EF4-FFF2-40B4-BE49-F238E27FC236}">
                <a16:creationId xmlns:a16="http://schemas.microsoft.com/office/drawing/2014/main" id="{6291F9D3-B69B-4514-8B7B-87A3525C8B8A}"/>
              </a:ext>
            </a:extLst>
          </p:cNvPr>
          <p:cNvSpPr/>
          <p:nvPr/>
        </p:nvSpPr>
        <p:spPr>
          <a:xfrm rot="10800000">
            <a:off x="1066798" y="2684688"/>
            <a:ext cx="9113184" cy="533400"/>
          </a:xfrm>
          <a:prstGeom prst="rightArrow">
            <a:avLst>
              <a:gd name="adj1" fmla="val 50000"/>
              <a:gd name="adj2" fmla="val 57563"/>
            </a:avLst>
          </a:prstGeom>
          <a:gradFill flip="none" rotWithShape="1">
            <a:gsLst>
              <a:gs pos="97000">
                <a:schemeClr val="accent2"/>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87C43A9-6A5A-427E-8DC7-31BFD55DDEA2}"/>
              </a:ext>
            </a:extLst>
          </p:cNvPr>
          <p:cNvSpPr txBox="1"/>
          <p:nvPr/>
        </p:nvSpPr>
        <p:spPr>
          <a:xfrm>
            <a:off x="2310145" y="2766722"/>
            <a:ext cx="3640612" cy="342145"/>
          </a:xfrm>
          <a:prstGeom prst="rect">
            <a:avLst/>
          </a:prstGeom>
          <a:noFill/>
        </p:spPr>
        <p:txBody>
          <a:bodyPr wrap="none" rtlCol="0">
            <a:spAutoFit/>
          </a:bodyPr>
          <a:lstStyle/>
          <a:p>
            <a:r>
              <a:rPr lang="en-US" b="1" dirty="0">
                <a:ln w="3175">
                  <a:solidFill>
                    <a:schemeClr val="bg1"/>
                  </a:solidFill>
                </a:ln>
                <a:solidFill>
                  <a:schemeClr val="tx1">
                    <a:lumMod val="85000"/>
                    <a:lumOff val="15000"/>
                  </a:schemeClr>
                </a:solidFill>
              </a:rPr>
              <a:t>Travels Further (Less need for </a:t>
            </a:r>
            <a:r>
              <a:rPr lang="en-US" b="1" dirty="0" err="1">
                <a:ln w="3175">
                  <a:solidFill>
                    <a:schemeClr val="bg1"/>
                  </a:solidFill>
                </a:ln>
                <a:solidFill>
                  <a:schemeClr val="tx1">
                    <a:lumMod val="85000"/>
                    <a:lumOff val="15000"/>
                  </a:schemeClr>
                </a:solidFill>
              </a:rPr>
              <a:t>LoS</a:t>
            </a:r>
            <a:r>
              <a:rPr lang="en-US" b="1" dirty="0">
                <a:ln w="3175">
                  <a:solidFill>
                    <a:schemeClr val="bg1"/>
                  </a:solidFill>
                </a:ln>
                <a:solidFill>
                  <a:schemeClr val="tx1">
                    <a:lumMod val="85000"/>
                    <a:lumOff val="15000"/>
                  </a:schemeClr>
                </a:solidFill>
              </a:rPr>
              <a:t>)</a:t>
            </a:r>
          </a:p>
        </p:txBody>
      </p:sp>
      <p:sp>
        <p:nvSpPr>
          <p:cNvPr id="19" name="Right Arrow 19">
            <a:extLst>
              <a:ext uri="{FF2B5EF4-FFF2-40B4-BE49-F238E27FC236}">
                <a16:creationId xmlns:a16="http://schemas.microsoft.com/office/drawing/2014/main" id="{218CE116-6694-480F-9375-A7FF32A9F1B2}"/>
              </a:ext>
            </a:extLst>
          </p:cNvPr>
          <p:cNvSpPr/>
          <p:nvPr/>
        </p:nvSpPr>
        <p:spPr>
          <a:xfrm>
            <a:off x="1172306" y="5488334"/>
            <a:ext cx="9113184" cy="533400"/>
          </a:xfrm>
          <a:prstGeom prst="rightArrow">
            <a:avLst>
              <a:gd name="adj1" fmla="val 50000"/>
              <a:gd name="adj2" fmla="val 57563"/>
            </a:avLst>
          </a:prstGeom>
          <a:gradFill>
            <a:gsLst>
              <a:gs pos="97000">
                <a:schemeClr val="accent1">
                  <a:lumMod val="60000"/>
                  <a:lumOff val="4000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653147F-5402-4C21-95DA-1989140D2607}"/>
              </a:ext>
            </a:extLst>
          </p:cNvPr>
          <p:cNvSpPr txBox="1"/>
          <p:nvPr/>
        </p:nvSpPr>
        <p:spPr>
          <a:xfrm>
            <a:off x="5242687" y="5588637"/>
            <a:ext cx="3366627" cy="342145"/>
          </a:xfrm>
          <a:prstGeom prst="rect">
            <a:avLst/>
          </a:prstGeom>
          <a:noFill/>
        </p:spPr>
        <p:txBody>
          <a:bodyPr wrap="none" rtlCol="0">
            <a:spAutoFit/>
          </a:bodyPr>
          <a:lstStyle/>
          <a:p>
            <a:r>
              <a:rPr lang="en-US" b="1" dirty="0">
                <a:ln w="3175">
                  <a:solidFill>
                    <a:schemeClr val="bg1"/>
                  </a:solidFill>
                </a:ln>
                <a:solidFill>
                  <a:schemeClr val="tx1">
                    <a:lumMod val="85000"/>
                    <a:lumOff val="15000"/>
                  </a:schemeClr>
                </a:solidFill>
              </a:rPr>
              <a:t>Higher Data Rates (Must be </a:t>
            </a:r>
            <a:r>
              <a:rPr lang="en-US" b="1" dirty="0" err="1">
                <a:ln w="3175">
                  <a:solidFill>
                    <a:schemeClr val="bg1"/>
                  </a:solidFill>
                </a:ln>
                <a:solidFill>
                  <a:schemeClr val="tx1">
                    <a:lumMod val="85000"/>
                    <a:lumOff val="15000"/>
                  </a:schemeClr>
                </a:solidFill>
              </a:rPr>
              <a:t>LoS</a:t>
            </a:r>
            <a:r>
              <a:rPr lang="en-US" b="1" dirty="0">
                <a:ln w="3175">
                  <a:solidFill>
                    <a:schemeClr val="bg1"/>
                  </a:solidFill>
                </a:ln>
                <a:solidFill>
                  <a:schemeClr val="tx1">
                    <a:lumMod val="85000"/>
                    <a:lumOff val="15000"/>
                  </a:schemeClr>
                </a:solidFill>
              </a:rPr>
              <a:t>)</a:t>
            </a:r>
          </a:p>
        </p:txBody>
      </p:sp>
    </p:spTree>
    <p:extLst>
      <p:ext uri="{BB962C8B-B14F-4D97-AF65-F5344CB8AC3E}">
        <p14:creationId xmlns:p14="http://schemas.microsoft.com/office/powerpoint/2010/main" val="160358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481D-7622-4A14-B068-4D42283BAD8E}"/>
              </a:ext>
            </a:extLst>
          </p:cNvPr>
          <p:cNvSpPr>
            <a:spLocks noGrp="1"/>
          </p:cNvSpPr>
          <p:nvPr>
            <p:ph type="title"/>
          </p:nvPr>
        </p:nvSpPr>
        <p:spPr>
          <a:xfrm>
            <a:off x="1117600" y="422031"/>
            <a:ext cx="10566400" cy="674933"/>
          </a:xfrm>
        </p:spPr>
        <p:txBody>
          <a:bodyPr/>
          <a:lstStyle/>
          <a:p>
            <a:r>
              <a:rPr lang="en-US" dirty="0">
                <a:solidFill>
                  <a:schemeClr val="tx1"/>
                </a:solidFill>
                <a:latin typeface="Arial" panose="020B0604020202020204" pitchFamily="34" charset="0"/>
                <a:cs typeface="Arial" panose="020B0604020202020204" pitchFamily="34" charset="0"/>
              </a:rPr>
              <a:t>Choosing a Radio - Licensed vs Unlicensed</a:t>
            </a:r>
          </a:p>
        </p:txBody>
      </p:sp>
      <p:sp>
        <p:nvSpPr>
          <p:cNvPr id="3" name="TextBox 2">
            <a:extLst>
              <a:ext uri="{FF2B5EF4-FFF2-40B4-BE49-F238E27FC236}">
                <a16:creationId xmlns:a16="http://schemas.microsoft.com/office/drawing/2014/main" id="{B2E41003-D05C-4F17-93BC-5EA3D6A8EBE3}"/>
              </a:ext>
            </a:extLst>
          </p:cNvPr>
          <p:cNvSpPr txBox="1"/>
          <p:nvPr/>
        </p:nvSpPr>
        <p:spPr>
          <a:xfrm>
            <a:off x="931985" y="1619792"/>
            <a:ext cx="9539654" cy="1622495"/>
          </a:xfrm>
          <a:prstGeom prst="rect">
            <a:avLst/>
          </a:prstGeom>
          <a:noFill/>
        </p:spPr>
        <p:txBody>
          <a:bodyPr wrap="square" rtlCol="0">
            <a:spAutoFit/>
          </a:bodyPr>
          <a:lstStyle/>
          <a:p>
            <a:r>
              <a:rPr lang="en-US" b="1" dirty="0"/>
              <a:t>Unlicensed Radios</a:t>
            </a:r>
          </a:p>
          <a:p>
            <a:pPr marL="285750" indent="-285750">
              <a:buFont typeface="Arial" panose="020B0604020202020204" pitchFamily="34" charset="0"/>
              <a:buChar char="•"/>
            </a:pPr>
            <a:r>
              <a:rPr lang="en-US" dirty="0"/>
              <a:t>Free to use after hardware costs</a:t>
            </a:r>
          </a:p>
          <a:p>
            <a:pPr marL="285750" indent="-285750">
              <a:buFont typeface="Arial" panose="020B0604020202020204" pitchFamily="34" charset="0"/>
              <a:buChar char="•"/>
            </a:pPr>
            <a:r>
              <a:rPr lang="en-US" dirty="0"/>
              <a:t>Often have lots of competing traffic (noise)</a:t>
            </a:r>
          </a:p>
          <a:p>
            <a:pPr marL="285750" indent="-285750">
              <a:buFont typeface="Arial" panose="020B0604020202020204" pitchFamily="34" charset="0"/>
              <a:buChar char="•"/>
            </a:pPr>
            <a:r>
              <a:rPr lang="en-US" dirty="0"/>
              <a:t>Must comply to FCC rules</a:t>
            </a:r>
          </a:p>
          <a:p>
            <a:pPr marL="285750" indent="-285750">
              <a:buFont typeface="Arial" panose="020B0604020202020204" pitchFamily="34" charset="0"/>
              <a:buChar char="•"/>
            </a:pPr>
            <a:r>
              <a:rPr lang="en-US" dirty="0"/>
              <a:t>902-928 MHz, 2.4-2.4835 GHz, 5.17-5.835 GHz in USA</a:t>
            </a:r>
          </a:p>
        </p:txBody>
      </p:sp>
      <p:sp>
        <p:nvSpPr>
          <p:cNvPr id="4" name="TextBox 3">
            <a:extLst>
              <a:ext uri="{FF2B5EF4-FFF2-40B4-BE49-F238E27FC236}">
                <a16:creationId xmlns:a16="http://schemas.microsoft.com/office/drawing/2014/main" id="{BE8B55AD-DA4E-465A-BF2D-9F4AF39A0BCA}"/>
              </a:ext>
            </a:extLst>
          </p:cNvPr>
          <p:cNvSpPr txBox="1"/>
          <p:nvPr/>
        </p:nvSpPr>
        <p:spPr>
          <a:xfrm>
            <a:off x="931985" y="3615714"/>
            <a:ext cx="5808770" cy="1942583"/>
          </a:xfrm>
          <a:prstGeom prst="rect">
            <a:avLst/>
          </a:prstGeom>
          <a:noFill/>
        </p:spPr>
        <p:txBody>
          <a:bodyPr wrap="none" rtlCol="0">
            <a:spAutoFit/>
          </a:bodyPr>
          <a:lstStyle/>
          <a:p>
            <a:r>
              <a:rPr lang="en-US" b="1" dirty="0"/>
              <a:t>Licensed Radios</a:t>
            </a:r>
          </a:p>
          <a:p>
            <a:pPr marL="285750" indent="-285750">
              <a:buFont typeface="Arial" panose="020B0604020202020204" pitchFamily="34" charset="0"/>
              <a:buChar char="•"/>
            </a:pPr>
            <a:r>
              <a:rPr lang="en-US" dirty="0"/>
              <a:t>Requires filing for permit from FCC, associated fees</a:t>
            </a:r>
          </a:p>
          <a:p>
            <a:pPr marL="285750" indent="-285750">
              <a:buFont typeface="Arial" panose="020B0604020202020204" pitchFamily="34" charset="0"/>
              <a:buChar char="•"/>
            </a:pPr>
            <a:r>
              <a:rPr lang="en-US" dirty="0"/>
              <a:t>Customer owns the frequency</a:t>
            </a:r>
          </a:p>
          <a:p>
            <a:pPr marL="285750" indent="-285750">
              <a:buFont typeface="Arial" panose="020B0604020202020204" pitchFamily="34" charset="0"/>
              <a:buChar char="•"/>
            </a:pPr>
            <a:r>
              <a:rPr lang="en-US" dirty="0"/>
              <a:t>Usually less interference, sometimes none at all</a:t>
            </a:r>
          </a:p>
          <a:p>
            <a:pPr marL="285750" indent="-285750">
              <a:buFont typeface="Arial" panose="020B0604020202020204" pitchFamily="34" charset="0"/>
              <a:buChar char="•"/>
            </a:pPr>
            <a:r>
              <a:rPr lang="en-US" dirty="0"/>
              <a:t>Still limited by FCC rules</a:t>
            </a:r>
          </a:p>
          <a:p>
            <a:pPr marL="285750" indent="-285750">
              <a:buFont typeface="Arial" panose="020B0604020202020204" pitchFamily="34" charset="0"/>
              <a:buChar char="•"/>
            </a:pPr>
            <a:r>
              <a:rPr lang="en-US" dirty="0"/>
              <a:t>ELPRO has products for 115 MHZ 435-470 MHz, 900 MHz</a:t>
            </a:r>
          </a:p>
        </p:txBody>
      </p:sp>
    </p:spTree>
    <p:extLst>
      <p:ext uri="{BB962C8B-B14F-4D97-AF65-F5344CB8AC3E}">
        <p14:creationId xmlns:p14="http://schemas.microsoft.com/office/powerpoint/2010/main" val="244701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481D-7622-4A14-B068-4D42283BAD8E}"/>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Throughput</a:t>
            </a:r>
          </a:p>
        </p:txBody>
      </p:sp>
      <p:sp>
        <p:nvSpPr>
          <p:cNvPr id="4" name="Rectangle 3">
            <a:extLst>
              <a:ext uri="{FF2B5EF4-FFF2-40B4-BE49-F238E27FC236}">
                <a16:creationId xmlns:a16="http://schemas.microsoft.com/office/drawing/2014/main" id="{00981B72-0BAE-4554-BB40-89649F3686A3}"/>
              </a:ext>
            </a:extLst>
          </p:cNvPr>
          <p:cNvSpPr/>
          <p:nvPr/>
        </p:nvSpPr>
        <p:spPr>
          <a:xfrm>
            <a:off x="839417" y="1196752"/>
            <a:ext cx="7056784" cy="2209900"/>
          </a:xfrm>
          <a:prstGeom prst="rect">
            <a:avLst/>
          </a:prstGeom>
        </p:spPr>
        <p:txBody>
          <a:bodyPr wrap="square">
            <a:spAutoFit/>
          </a:bodyPr>
          <a:lstStyle/>
          <a:p>
            <a:pPr>
              <a:lnSpc>
                <a:spcPct val="150000"/>
              </a:lnSpc>
            </a:pPr>
            <a:r>
              <a:rPr lang="en-US" b="1" dirty="0"/>
              <a:t>Throughput is how quickly data can be pushed through a connection</a:t>
            </a:r>
          </a:p>
          <a:p>
            <a:pPr marL="285750" indent="-285750">
              <a:lnSpc>
                <a:spcPct val="150000"/>
              </a:lnSpc>
              <a:buFont typeface="Arial" panose="020B0604020202020204" pitchFamily="34" charset="0"/>
              <a:buChar char="•"/>
            </a:pPr>
            <a:r>
              <a:rPr lang="en-US" sz="1400" dirty="0"/>
              <a:t>Determined largely by channel width</a:t>
            </a:r>
          </a:p>
          <a:p>
            <a:pPr marL="285750" indent="-285750">
              <a:lnSpc>
                <a:spcPct val="150000"/>
              </a:lnSpc>
              <a:buFont typeface="Arial" panose="020B0604020202020204" pitchFamily="34" charset="0"/>
              <a:buChar char="•"/>
            </a:pPr>
            <a:r>
              <a:rPr lang="en-US" sz="1400" dirty="0"/>
              <a:t>Affected by signal strength and noise</a:t>
            </a:r>
          </a:p>
          <a:p>
            <a:pPr marL="285750" indent="-285750">
              <a:lnSpc>
                <a:spcPct val="150000"/>
              </a:lnSpc>
              <a:buFont typeface="Arial" panose="020B0604020202020204" pitchFamily="34" charset="0"/>
              <a:buChar char="•"/>
            </a:pPr>
            <a:r>
              <a:rPr lang="en-US" sz="1400" dirty="0"/>
              <a:t>Wider channels can accommodate higher throughput, but are also more susceptible to noise</a:t>
            </a:r>
          </a:p>
          <a:p>
            <a:pPr marL="285750" indent="-285750">
              <a:lnSpc>
                <a:spcPct val="150000"/>
              </a:lnSpc>
              <a:buFont typeface="Arial" panose="020B0604020202020204" pitchFamily="34" charset="0"/>
              <a:buChar char="•"/>
            </a:pPr>
            <a:r>
              <a:rPr lang="en-US" sz="1400" dirty="0"/>
              <a:t>Throughput is ultimate test of network performance in most cases</a:t>
            </a:r>
          </a:p>
        </p:txBody>
      </p:sp>
      <p:pic>
        <p:nvPicPr>
          <p:cNvPr id="2050" name="Picture 3">
            <a:extLst>
              <a:ext uri="{FF2B5EF4-FFF2-40B4-BE49-F238E27FC236}">
                <a16:creationId xmlns:a16="http://schemas.microsoft.com/office/drawing/2014/main" id="{ADE0FC55-2D3E-4C43-B72B-F98AB9B140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08" y="3506440"/>
            <a:ext cx="6552728" cy="28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54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F95DA86-1E6D-4873-B947-476B5E82BF60}"/>
              </a:ext>
            </a:extLst>
          </p:cNvPr>
          <p:cNvSpPr>
            <a:spLocks noGrp="1" noChangeArrowheads="1"/>
          </p:cNvSpPr>
          <p:nvPr>
            <p:ph type="title"/>
          </p:nvPr>
        </p:nvSpPr>
        <p:spPr bwMode="auto">
          <a:xfrm>
            <a:off x="1117600" y="561432"/>
            <a:ext cx="4466287"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400" algn="ctr" rotWithShape="0">
                    <a:schemeClr val="tx1">
                      <a:alpha val="50000"/>
                    </a:schemeClr>
                  </a:outerShdw>
                </a:effectLst>
              </a14:hiddenEffects>
            </a:ext>
          </a:extLst>
        </p:spPr>
        <p:txBody>
          <a:bodyPr wrap="none">
            <a:spAutoFit/>
          </a:bodyPr>
          <a:lstStyle>
            <a:lvl1pPr>
              <a:spcBef>
                <a:spcPct val="20000"/>
              </a:spcBef>
              <a:buFont typeface="Arial" panose="020B0604020202020204" pitchFamily="34" charset="0"/>
              <a:buChar char="•"/>
              <a:defRPr sz="2000">
                <a:solidFill>
                  <a:srgbClr val="79818A"/>
                </a:solidFill>
                <a:latin typeface="Calibri" panose="020F0502020204030204" pitchFamily="34" charset="0"/>
              </a:defRPr>
            </a:lvl1pPr>
            <a:lvl2pPr marL="742950" indent="-285750">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a:spcBef>
                <a:spcPct val="50000"/>
              </a:spcBef>
              <a:buNone/>
            </a:pPr>
            <a:r>
              <a:rPr lang="en-US" altLang="en-US" sz="3200" dirty="0">
                <a:solidFill>
                  <a:schemeClr val="tx1"/>
                </a:solidFill>
              </a:rPr>
              <a:t>Spread Spectrum </a:t>
            </a:r>
            <a:r>
              <a:rPr lang="en-US" altLang="en-US" sz="3200" dirty="0">
                <a:solidFill>
                  <a:schemeClr val="tx1"/>
                </a:solidFill>
                <a:latin typeface="Arial" panose="020B0604020202020204" pitchFamily="34" charset="0"/>
                <a:cs typeface="Arial" panose="020B0604020202020204" pitchFamily="34" charset="0"/>
              </a:rPr>
              <a:t>Basics </a:t>
            </a:r>
          </a:p>
        </p:txBody>
      </p:sp>
      <p:sp>
        <p:nvSpPr>
          <p:cNvPr id="4" name="Rectangle 3">
            <a:extLst>
              <a:ext uri="{FF2B5EF4-FFF2-40B4-BE49-F238E27FC236}">
                <a16:creationId xmlns:a16="http://schemas.microsoft.com/office/drawing/2014/main" id="{47D6E248-C10B-4AB4-8DA9-268A9CED44B2}"/>
              </a:ext>
            </a:extLst>
          </p:cNvPr>
          <p:cNvSpPr>
            <a:spLocks noChangeArrowheads="1"/>
          </p:cNvSpPr>
          <p:nvPr/>
        </p:nvSpPr>
        <p:spPr bwMode="auto">
          <a:xfrm>
            <a:off x="914400" y="1828799"/>
            <a:ext cx="8229600" cy="40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228600" indent="-228600">
              <a:spcBef>
                <a:spcPct val="20000"/>
              </a:spcBef>
              <a:buFont typeface="Arial" panose="020B0604020202020204" pitchFamily="34" charset="0"/>
              <a:buChar char="•"/>
              <a:defRPr sz="2000">
                <a:solidFill>
                  <a:srgbClr val="79818A"/>
                </a:solidFill>
                <a:latin typeface="Calibri" panose="020F0502020204030204" pitchFamily="34" charset="0"/>
              </a:defRPr>
            </a:lvl1pPr>
            <a:lvl2pPr>
              <a:spcBef>
                <a:spcPct val="20000"/>
              </a:spcBef>
              <a:buFont typeface="Arial" panose="020B0604020202020204" pitchFamily="34" charset="0"/>
              <a:buChar char="–"/>
              <a:defRPr>
                <a:solidFill>
                  <a:srgbClr val="79818A"/>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9818A"/>
                </a:solidFill>
                <a:latin typeface="Calibri" panose="020F0502020204030204" pitchFamily="34" charset="0"/>
              </a:defRPr>
            </a:lvl3pPr>
            <a:lvl4pPr marL="1600200" indent="-228600">
              <a:spcBef>
                <a:spcPct val="20000"/>
              </a:spcBef>
              <a:buFont typeface="Arial" panose="020B0604020202020204" pitchFamily="34" charset="0"/>
              <a:buChar char="–"/>
              <a:defRPr sz="1400">
                <a:solidFill>
                  <a:srgbClr val="79818A"/>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79818A"/>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1100">
                <a:solidFill>
                  <a:srgbClr val="79818A"/>
                </a:solidFill>
                <a:latin typeface="Calibri" panose="020F0502020204030204" pitchFamily="34" charset="0"/>
              </a:defRPr>
            </a:lvl9pPr>
          </a:lstStyle>
          <a:p>
            <a:pPr defTabSz="914400">
              <a:spcBef>
                <a:spcPct val="0"/>
              </a:spcBef>
              <a:buFontTx/>
              <a:buChar char="•"/>
            </a:pPr>
            <a:r>
              <a:rPr lang="en-US" altLang="en-US" sz="1400" dirty="0">
                <a:solidFill>
                  <a:schemeClr val="tx1"/>
                </a:solidFill>
                <a:latin typeface="Arial" panose="020B0604020202020204" pitchFamily="34" charset="0"/>
              </a:rPr>
              <a:t>In 1980, the FCC authorized the unlicensed use of Spread-Spectrum devices in the 915MHz, 2.45GHz and 5.8GHz bands for industrial, scientific and medical (ISM) bands</a:t>
            </a:r>
          </a:p>
          <a:p>
            <a:pPr lvl="1" defTabSz="914400">
              <a:spcBef>
                <a:spcPct val="0"/>
              </a:spcBef>
              <a:buFontTx/>
              <a:buChar char="•"/>
            </a:pPr>
            <a:endParaRPr lang="en-US" altLang="en-US" sz="1400" dirty="0">
              <a:solidFill>
                <a:schemeClr val="tx1"/>
              </a:solidFill>
              <a:latin typeface="Arial" panose="020B0604020202020204" pitchFamily="34" charset="0"/>
            </a:endParaRPr>
          </a:p>
          <a:p>
            <a:pPr defTabSz="914400">
              <a:spcBef>
                <a:spcPct val="0"/>
              </a:spcBef>
              <a:buFontTx/>
              <a:buChar char="•"/>
            </a:pPr>
            <a:r>
              <a:rPr lang="en-US" altLang="en-US" sz="1400" dirty="0">
                <a:solidFill>
                  <a:schemeClr val="tx1"/>
                </a:solidFill>
                <a:latin typeface="Arial" panose="020B0604020202020204" pitchFamily="34" charset="0"/>
              </a:rPr>
              <a:t>FCC Part 15 rules specify that devices can operate license free in the 900MHz and 2.4GHz band, 1 Watt maximum transmit power from the radio</a:t>
            </a:r>
          </a:p>
          <a:p>
            <a:pPr defTabSz="914400">
              <a:spcBef>
                <a:spcPct val="0"/>
              </a:spcBef>
              <a:buFontTx/>
              <a:buChar char="•"/>
            </a:pPr>
            <a:endParaRPr lang="en-US" altLang="en-US" sz="1400" b="1" u="sng" dirty="0">
              <a:solidFill>
                <a:schemeClr val="tx1"/>
              </a:solidFill>
              <a:latin typeface="Arial" panose="020B0604020202020204" pitchFamily="34" charset="0"/>
            </a:endParaRPr>
          </a:p>
          <a:p>
            <a:pPr marL="0" indent="0" defTabSz="914400">
              <a:spcBef>
                <a:spcPct val="0"/>
              </a:spcBef>
              <a:buNone/>
            </a:pPr>
            <a:r>
              <a:rPr lang="en-US" altLang="en-US" sz="1400" b="1" u="sng" dirty="0">
                <a:solidFill>
                  <a:schemeClr val="tx1"/>
                </a:solidFill>
                <a:latin typeface="Arial" panose="020B0604020202020204" pitchFamily="34" charset="0"/>
              </a:rPr>
              <a:t>Two Types of Spread Spectrum</a:t>
            </a:r>
          </a:p>
          <a:p>
            <a:pPr defTabSz="914400">
              <a:spcBef>
                <a:spcPct val="0"/>
              </a:spcBef>
              <a:buFontTx/>
              <a:buChar char="•"/>
            </a:pPr>
            <a:endParaRPr lang="en-US" altLang="en-US" sz="1400" dirty="0">
              <a:solidFill>
                <a:schemeClr val="tx1"/>
              </a:solidFill>
              <a:latin typeface="Arial" panose="020B0604020202020204" pitchFamily="34" charset="0"/>
            </a:endParaRPr>
          </a:p>
          <a:p>
            <a:pPr>
              <a:spcBef>
                <a:spcPct val="0"/>
              </a:spcBef>
              <a:buFontTx/>
              <a:buChar char="•"/>
            </a:pPr>
            <a:r>
              <a:rPr lang="en-US" altLang="en-US" sz="1400" dirty="0">
                <a:solidFill>
                  <a:schemeClr val="tx1"/>
                </a:solidFill>
                <a:latin typeface="Arial" panose="020B0604020202020204" pitchFamily="34" charset="0"/>
              </a:rPr>
              <a:t>Frequency Hopping (FHSS)</a:t>
            </a:r>
          </a:p>
          <a:p>
            <a:pPr>
              <a:spcBef>
                <a:spcPct val="0"/>
              </a:spcBef>
              <a:buFontTx/>
              <a:buNone/>
            </a:pPr>
            <a:r>
              <a:rPr lang="en-US" altLang="en-US" sz="1400" dirty="0">
                <a:solidFill>
                  <a:schemeClr val="tx1"/>
                </a:solidFill>
                <a:latin typeface="Arial" panose="020B0604020202020204" pitchFamily="34" charset="0"/>
              </a:rPr>
              <a:t>	- If a packet is not sent successfully on a given frequency, it is re-sent on another frequency</a:t>
            </a:r>
          </a:p>
          <a:p>
            <a:pPr>
              <a:spcBef>
                <a:spcPct val="0"/>
              </a:spcBef>
              <a:buFontTx/>
              <a:buNone/>
            </a:pPr>
            <a:r>
              <a:rPr lang="en-US" altLang="en-US" sz="1400" dirty="0">
                <a:solidFill>
                  <a:schemeClr val="tx1"/>
                </a:solidFill>
                <a:latin typeface="Arial" panose="020B0604020202020204" pitchFamily="34" charset="0"/>
              </a:rPr>
              <a:t>	  - Lower throughputs greater range</a:t>
            </a:r>
          </a:p>
          <a:p>
            <a:pPr>
              <a:spcBef>
                <a:spcPct val="0"/>
              </a:spcBef>
              <a:buFontTx/>
              <a:buNone/>
            </a:pPr>
            <a:endParaRPr lang="en-US" altLang="en-US" sz="1400" dirty="0">
              <a:solidFill>
                <a:schemeClr val="tx1"/>
              </a:solidFill>
              <a:latin typeface="Arial" panose="020B0604020202020204" pitchFamily="34" charset="0"/>
            </a:endParaRPr>
          </a:p>
          <a:p>
            <a:pPr>
              <a:spcBef>
                <a:spcPct val="0"/>
              </a:spcBef>
              <a:buFontTx/>
              <a:buChar char="•"/>
            </a:pPr>
            <a:r>
              <a:rPr lang="en-US" altLang="en-US" sz="1400" dirty="0">
                <a:solidFill>
                  <a:schemeClr val="tx1"/>
                </a:solidFill>
                <a:latin typeface="Arial" panose="020B0604020202020204" pitchFamily="34" charset="0"/>
              </a:rPr>
              <a:t> Direct Sequence (DSSS)</a:t>
            </a:r>
          </a:p>
          <a:p>
            <a:pPr marL="0" indent="0">
              <a:spcBef>
                <a:spcPct val="0"/>
              </a:spcBef>
              <a:buNone/>
            </a:pPr>
            <a:r>
              <a:rPr lang="en-US" altLang="en-US" sz="1400" dirty="0">
                <a:solidFill>
                  <a:schemeClr val="tx1"/>
                </a:solidFill>
                <a:latin typeface="Arial" panose="020B0604020202020204" pitchFamily="34" charset="0"/>
              </a:rPr>
              <a:t>      - In a high noise environment, the reliability of the data is dependent on the signal-to-noise ratio</a:t>
            </a:r>
          </a:p>
          <a:p>
            <a:pPr lvl="1">
              <a:spcBef>
                <a:spcPct val="0"/>
              </a:spcBef>
              <a:buFontTx/>
              <a:buNone/>
            </a:pPr>
            <a:r>
              <a:rPr lang="en-US" altLang="en-US" sz="1400" dirty="0">
                <a:solidFill>
                  <a:schemeClr val="tx1"/>
                </a:solidFill>
                <a:latin typeface="Arial" panose="020B0604020202020204" pitchFamily="34" charset="0"/>
              </a:rPr>
              <a:t> 	- There are limits to the amount of noise in the bandwidth that DSSS can handle</a:t>
            </a:r>
          </a:p>
          <a:p>
            <a:pPr lvl="1">
              <a:spcBef>
                <a:spcPct val="0"/>
              </a:spcBef>
              <a:buFontTx/>
              <a:buNone/>
            </a:pPr>
            <a:r>
              <a:rPr lang="en-US" altLang="en-US" sz="1400" dirty="0">
                <a:solidFill>
                  <a:schemeClr val="tx1"/>
                </a:solidFill>
                <a:latin typeface="Arial" panose="020B0604020202020204" pitchFamily="34" charset="0"/>
              </a:rPr>
              <a:t>	- If there is too much noise on a given frequency, communication will fail</a:t>
            </a:r>
          </a:p>
          <a:p>
            <a:pPr lvl="1">
              <a:spcBef>
                <a:spcPct val="0"/>
              </a:spcBef>
              <a:buFontTx/>
              <a:buNone/>
            </a:pPr>
            <a:r>
              <a:rPr lang="en-US" altLang="en-US" sz="1400" dirty="0">
                <a:solidFill>
                  <a:schemeClr val="tx1"/>
                </a:solidFill>
                <a:latin typeface="Arial" panose="020B0604020202020204" pitchFamily="34" charset="0"/>
              </a:rPr>
              <a:t>	- Higher throughputs low range</a:t>
            </a:r>
            <a:endParaRPr lang="en-US" altLang="en-US" sz="1400" b="1" dirty="0">
              <a:solidFill>
                <a:schemeClr val="tx1"/>
              </a:solidFill>
              <a:latin typeface="Times New Roman" panose="02020603050405020304" pitchFamily="18" charset="0"/>
            </a:endParaRPr>
          </a:p>
        </p:txBody>
      </p:sp>
      <p:sp>
        <p:nvSpPr>
          <p:cNvPr id="6" name="Rectangle 5">
            <a:extLst>
              <a:ext uri="{FF2B5EF4-FFF2-40B4-BE49-F238E27FC236}">
                <a16:creationId xmlns:a16="http://schemas.microsoft.com/office/drawing/2014/main" id="{592AAA71-35E7-4926-B1FE-D820ADF0249F}"/>
              </a:ext>
            </a:extLst>
          </p:cNvPr>
          <p:cNvSpPr/>
          <p:nvPr/>
        </p:nvSpPr>
        <p:spPr>
          <a:xfrm>
            <a:off x="8763000" y="1209976"/>
            <a:ext cx="3267635" cy="618824"/>
          </a:xfrm>
          <a:prstGeom prst="rect">
            <a:avLst/>
          </a:prstGeom>
        </p:spPr>
        <p:txBody>
          <a:bodyPr wrap="square">
            <a:spAutoFit/>
          </a:bodyPr>
          <a:lstStyle/>
          <a:p>
            <a:r>
              <a:rPr lang="en-US" altLang="en-US" dirty="0">
                <a:solidFill>
                  <a:srgbClr val="FF0F15"/>
                </a:solidFill>
                <a:latin typeface="Arial" panose="020B0604020202020204" pitchFamily="34" charset="0"/>
                <a:cs typeface="Arial" panose="020B0604020202020204" pitchFamily="34" charset="0"/>
              </a:rPr>
              <a:t>General Description:</a:t>
            </a:r>
            <a:br>
              <a:rPr lang="en-US" altLang="en-US" dirty="0">
                <a:solidFill>
                  <a:srgbClr val="FF0F15"/>
                </a:solidFill>
                <a:latin typeface="Arial" panose="020B0604020202020204" pitchFamily="34" charset="0"/>
                <a:cs typeface="Arial" panose="020B0604020202020204" pitchFamily="34" charset="0"/>
              </a:rPr>
            </a:br>
            <a:r>
              <a:rPr lang="en-US" altLang="en-US" dirty="0">
                <a:solidFill>
                  <a:srgbClr val="FF0F15"/>
                </a:solidFill>
                <a:latin typeface="Arial" panose="020B0604020202020204" pitchFamily="34" charset="0"/>
                <a:cs typeface="Arial" panose="020B0604020202020204" pitchFamily="34" charset="0"/>
              </a:rPr>
              <a:t> Spread Spectrum Technology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026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6"/>
</p:tagLst>
</file>

<file path=ppt/theme/theme1.xml><?xml version="1.0" encoding="utf-8"?>
<a:theme xmlns:a="http://schemas.openxmlformats.org/drawingml/2006/main" name="photo_template_june2008">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F101 and Installation" id="{17FEC48C-FA12-46C9-B1B7-9E1D67D8F0B2}" vid="{1C29ADFA-84D2-4D64-9C8B-CD569DAF84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3304E40FA4048B684B0568CAE4FA1" ma:contentTypeVersion="5" ma:contentTypeDescription="Create a new document." ma:contentTypeScope="" ma:versionID="36639dedad30294768228105d178bb29">
  <xsd:schema xmlns:xsd="http://www.w3.org/2001/XMLSchema" xmlns:xs="http://www.w3.org/2001/XMLSchema" xmlns:p="http://schemas.microsoft.com/office/2006/metadata/properties" xmlns:ns2="1881d989-f435-4c92-b7a4-4646b573b794" targetNamespace="http://schemas.microsoft.com/office/2006/metadata/properties" ma:root="true" ma:fieldsID="ea6a7e3cdfe5d718e6f4813bc7ddce66" ns2:_="">
    <xsd:import namespace="1881d989-f435-4c92-b7a4-4646b573b7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1d989-f435-4c92-b7a4-4646b573b7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AC55D-0B86-4EA4-843A-E07918E61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1d989-f435-4c92-b7a4-4646b573b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2AD902-459D-4FDE-B34D-378359620F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9A34A2-F56A-4D8C-BF53-6E8D2EE7E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RF101 and Installation</Template>
  <TotalTime>0</TotalTime>
  <Words>3555</Words>
  <Application>Microsoft Office PowerPoint</Application>
  <PresentationFormat>Widescreen</PresentationFormat>
  <Paragraphs>666</Paragraphs>
  <Slides>49</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vt:lpstr>
      <vt:lpstr>Calibri</vt:lpstr>
      <vt:lpstr>Corbel</vt:lpstr>
      <vt:lpstr>Lucida Grande</vt:lpstr>
      <vt:lpstr>Monotype Sorts</vt:lpstr>
      <vt:lpstr>Roboto</vt:lpstr>
      <vt:lpstr>Times New Roman</vt:lpstr>
      <vt:lpstr>Univers LT Std 45 Light</vt:lpstr>
      <vt:lpstr>Wingdings</vt:lpstr>
      <vt:lpstr>photo_template_june2008</vt:lpstr>
      <vt:lpstr>Image</vt:lpstr>
      <vt:lpstr>ELPRO RF 101 and Installation Basics Presentation</vt:lpstr>
      <vt:lpstr>Eastern Region Sales Director</vt:lpstr>
      <vt:lpstr>History of ELPRO</vt:lpstr>
      <vt:lpstr>History of wireless</vt:lpstr>
      <vt:lpstr>Invention of Spread Spectrum</vt:lpstr>
      <vt:lpstr>Choosing A Radio - Frequency</vt:lpstr>
      <vt:lpstr>Choosing a Radio - Licensed vs Unlicensed</vt:lpstr>
      <vt:lpstr>Throughput</vt:lpstr>
      <vt:lpstr>Spread Spectrum Basics </vt:lpstr>
      <vt:lpstr>Typical Ranges 900 MHZ FHSS 1W</vt:lpstr>
      <vt:lpstr>Typical Ranges 945U-E DSSS 630mW</vt:lpstr>
      <vt:lpstr>Typical Ranges at 2.4 GHZ  (245U-E-G1-US) DSSS @ 630mW</vt:lpstr>
      <vt:lpstr>Typical Ranges for 5 GHZ (245U-E-A1-US) DSSS at 630mW</vt:lpstr>
      <vt:lpstr>Typical Ranges for 450 MHz 5W Fixed Frequency</vt:lpstr>
      <vt:lpstr>RF Basics</vt:lpstr>
      <vt:lpstr>PowerPoint Presentation</vt:lpstr>
      <vt:lpstr>PowerPoint Presentation</vt:lpstr>
      <vt:lpstr>PowerPoint Presentation</vt:lpstr>
      <vt:lpstr>PowerPoint Presentation</vt:lpstr>
      <vt:lpstr>PowerPoint Presentation</vt:lpstr>
      <vt:lpstr>Directional</vt:lpstr>
      <vt:lpstr>PowerPoint Presentation</vt:lpstr>
      <vt:lpstr>PowerPoint Presentation</vt:lpstr>
      <vt:lpstr>PowerPoint Presentation</vt:lpstr>
      <vt:lpstr>Rules of the Game – “10s and 3s of RF Math”</vt:lpstr>
      <vt:lpstr>PowerPoint Presentation</vt:lpstr>
      <vt:lpstr>PowerPoint Presentation</vt:lpstr>
      <vt:lpstr>PowerPoint Presentation</vt:lpstr>
      <vt:lpstr>PowerPoint Presentation</vt:lpstr>
      <vt:lpstr>PowerPoint Presentation</vt:lpstr>
      <vt:lpstr>PowerPoint Presentation</vt:lpstr>
      <vt:lpstr>Network Design (example)</vt:lpstr>
      <vt:lpstr>Install Cables &amp; Antennas Properly</vt:lpstr>
      <vt:lpstr>What Not To Do</vt:lpstr>
      <vt:lpstr>DO NOT USE VELCRO TO MOUNT A RADIO</vt:lpstr>
      <vt:lpstr>Installation Kit</vt:lpstr>
      <vt:lpstr>PowerPoint Presentation</vt:lpstr>
      <vt:lpstr>Antenna Separation Requirements</vt:lpstr>
      <vt:lpstr>Antenna Mounting Guidelines</vt:lpstr>
      <vt:lpstr>Lightning Arrestors</vt:lpstr>
      <vt:lpstr>ELPRO Product Line</vt:lpstr>
      <vt:lpstr>645-4 4G/LTE Cellular WiFi Modem and Router</vt:lpstr>
      <vt:lpstr>EL 415U-1-C</vt:lpstr>
      <vt:lpstr>ERT-A2 Battery powered Environmental Monitoring Release June 2020</vt:lpstr>
      <vt:lpstr>ERT-A2 Features - Communications Connectivity</vt:lpstr>
      <vt:lpstr>Conclusion </vt:lpstr>
      <vt:lpstr>   Questions</vt:lpstr>
      <vt:lpstr>The 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2020-05-05T17:05:37Z</dcterms:created>
  <dcterms:modified xsi:type="dcterms:W3CDTF">2020-05-07T19:08:19Z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0x010100FF33304E40FA4048B684B0568CAE4FA1</vt:lpwstr>
  </property>
</Properties>
</file>