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83"/>
  </p:notesMasterIdLst>
  <p:sldIdLst>
    <p:sldId id="489" r:id="rId2"/>
    <p:sldId id="494" r:id="rId3"/>
    <p:sldId id="493" r:id="rId4"/>
    <p:sldId id="445" r:id="rId5"/>
    <p:sldId id="446" r:id="rId6"/>
    <p:sldId id="383" r:id="rId7"/>
    <p:sldId id="359" r:id="rId8"/>
    <p:sldId id="391" r:id="rId9"/>
    <p:sldId id="438" r:id="rId10"/>
    <p:sldId id="378" r:id="rId11"/>
    <p:sldId id="379" r:id="rId12"/>
    <p:sldId id="393" r:id="rId13"/>
    <p:sldId id="501" r:id="rId14"/>
    <p:sldId id="451" r:id="rId15"/>
    <p:sldId id="443" r:id="rId16"/>
    <p:sldId id="308" r:id="rId17"/>
    <p:sldId id="479" r:id="rId18"/>
    <p:sldId id="495" r:id="rId19"/>
    <p:sldId id="480" r:id="rId20"/>
    <p:sldId id="481" r:id="rId21"/>
    <p:sldId id="499" r:id="rId22"/>
    <p:sldId id="466" r:id="rId23"/>
    <p:sldId id="467" r:id="rId24"/>
    <p:sldId id="468" r:id="rId25"/>
    <p:sldId id="469" r:id="rId26"/>
    <p:sldId id="470" r:id="rId27"/>
    <p:sldId id="471" r:id="rId28"/>
    <p:sldId id="472" r:id="rId29"/>
    <p:sldId id="473" r:id="rId30"/>
    <p:sldId id="404" r:id="rId31"/>
    <p:sldId id="500" r:id="rId32"/>
    <p:sldId id="428" r:id="rId33"/>
    <p:sldId id="490" r:id="rId34"/>
    <p:sldId id="416" r:id="rId35"/>
    <p:sldId id="412" r:id="rId36"/>
    <p:sldId id="497" r:id="rId37"/>
    <p:sldId id="498" r:id="rId38"/>
    <p:sldId id="376" r:id="rId39"/>
    <p:sldId id="417" r:id="rId40"/>
    <p:sldId id="418" r:id="rId41"/>
    <p:sldId id="420" r:id="rId42"/>
    <p:sldId id="421" r:id="rId43"/>
    <p:sldId id="344" r:id="rId44"/>
    <p:sldId id="502" r:id="rId45"/>
    <p:sldId id="430" r:id="rId46"/>
    <p:sldId id="439" r:id="rId47"/>
    <p:sldId id="346" r:id="rId48"/>
    <p:sldId id="440" r:id="rId49"/>
    <p:sldId id="441" r:id="rId50"/>
    <p:sldId id="429" r:id="rId51"/>
    <p:sldId id="395" r:id="rId52"/>
    <p:sldId id="396" r:id="rId53"/>
    <p:sldId id="397" r:id="rId54"/>
    <p:sldId id="407" r:id="rId55"/>
    <p:sldId id="408" r:id="rId56"/>
    <p:sldId id="442" r:id="rId57"/>
    <p:sldId id="503" r:id="rId58"/>
    <p:sldId id="452" r:id="rId59"/>
    <p:sldId id="405" r:id="rId60"/>
    <p:sldId id="456" r:id="rId61"/>
    <p:sldId id="455" r:id="rId62"/>
    <p:sldId id="461" r:id="rId63"/>
    <p:sldId id="460" r:id="rId64"/>
    <p:sldId id="462" r:id="rId65"/>
    <p:sldId id="453" r:id="rId66"/>
    <p:sldId id="459" r:id="rId67"/>
    <p:sldId id="458" r:id="rId68"/>
    <p:sldId id="454" r:id="rId69"/>
    <p:sldId id="463" r:id="rId70"/>
    <p:sldId id="457" r:id="rId71"/>
    <p:sldId id="464" r:id="rId72"/>
    <p:sldId id="504" r:id="rId73"/>
    <p:sldId id="491" r:id="rId74"/>
    <p:sldId id="482" r:id="rId75"/>
    <p:sldId id="483" r:id="rId76"/>
    <p:sldId id="484" r:id="rId77"/>
    <p:sldId id="505" r:id="rId78"/>
    <p:sldId id="477" r:id="rId79"/>
    <p:sldId id="478" r:id="rId80"/>
    <p:sldId id="506" r:id="rId81"/>
    <p:sldId id="373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8000" b="1" kern="1200">
        <a:solidFill>
          <a:srgbClr val="111111"/>
        </a:solidFill>
        <a:latin typeface="Calibri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33"/>
    <a:srgbClr val="FFFF66"/>
    <a:srgbClr val="FFFF00"/>
    <a:srgbClr val="FFFFFF"/>
    <a:srgbClr val="000000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79" autoAdjust="0"/>
    <p:restoredTop sz="90895" autoAdjust="0"/>
  </p:normalViewPr>
  <p:slideViewPr>
    <p:cSldViewPr>
      <p:cViewPr>
        <p:scale>
          <a:sx n="109" d="100"/>
          <a:sy n="109" d="100"/>
        </p:scale>
        <p:origin x="39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4" d="100"/>
        <a:sy n="104" d="100"/>
      </p:scale>
      <p:origin x="0" y="-13602"/>
    </p:cViewPr>
  </p:sorterViewPr>
  <p:notesViewPr>
    <p:cSldViewPr>
      <p:cViewPr varScale="1"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7EE781C-8112-431F-A954-85B48C395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8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30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8A756E7-1F1C-4C17-B095-14BDE7B2F90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8654C7D-037E-454A-8B44-2412F4331C1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4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8A756E7-1F1C-4C17-B095-14BDE7B2F90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8654C7D-037E-454A-8B44-2412F4331C1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11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4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8A756E7-1F1C-4C17-B095-14BDE7B2F90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8654C7D-037E-454A-8B44-2412F4331C1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12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54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78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8A756E7-1F1C-4C17-B095-14BDE7B2F90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8654C7D-037E-454A-8B44-2412F4331C1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14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25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776C9104-ED5D-444A-8304-BDD3F0D840E7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6B42847E-8F4A-48DC-A2CD-5B3EFB98AC17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6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776C9104-ED5D-444A-8304-BDD3F0D840E7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6B42847E-8F4A-48DC-A2CD-5B3EFB98AC17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3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FF03372-B9BC-48E2-B3EC-1ADB03BD8222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588B42AB-B5BB-439D-9B91-531A1D46646B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17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42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FF03372-B9BC-48E2-B3EC-1ADB03BD8222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588B42AB-B5BB-439D-9B91-531A1D46646B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78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B4C41D23-6FD0-4BF7-9815-501556BB4310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0279A4-1337-4A55-BFFD-56E4F04D9FE4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19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r>
              <a:rPr lang="en-US"/>
              <a:t>Graphics view – usually the screen used in day to day plant operations</a:t>
            </a:r>
          </a:p>
        </p:txBody>
      </p:sp>
    </p:spTree>
    <p:extLst>
      <p:ext uri="{BB962C8B-B14F-4D97-AF65-F5344CB8AC3E}">
        <p14:creationId xmlns:p14="http://schemas.microsoft.com/office/powerpoint/2010/main" val="70306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89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B4C41D23-6FD0-4BF7-9815-501556BB4310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0279A4-1337-4A55-BFFD-56E4F04D9FE4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r>
              <a:rPr lang="en-US"/>
              <a:t>Graphics view – usually the screen used in day to day plant operations</a:t>
            </a:r>
          </a:p>
        </p:txBody>
      </p:sp>
    </p:spTree>
    <p:extLst>
      <p:ext uri="{BB962C8B-B14F-4D97-AF65-F5344CB8AC3E}">
        <p14:creationId xmlns:p14="http://schemas.microsoft.com/office/powerpoint/2010/main" val="2273055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21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22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1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23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33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24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2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29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79B01570-EBD4-4BB8-B99E-0B651F3CD54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541FBF5-5EEE-4236-8068-A094C3C8CDE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52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79B01570-EBD4-4BB8-B99E-0B651F3CD54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541FBF5-5EEE-4236-8068-A094C3C8CDE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27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70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01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29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8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8749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97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4EC1A661-DB8E-47A2-97AC-CFD90399440E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08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62424C27-03DF-45E1-9BC3-CCA6AD6A0BB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32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9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E008306-06D5-4BEC-8B3B-BA08537AA092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19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27366975-2A14-4923-B56F-D99C8FC0C3A7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33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776C9104-ED5D-444A-8304-BDD3F0D840E7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6B42847E-8F4A-48DC-A2CD-5B3EFB98AC17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34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36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00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FF03372-B9BC-48E2-B3EC-1ADB03BD8222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16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588B42AB-B5BB-439D-9B91-531A1D46646B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49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4EC1A661-DB8E-47A2-97AC-CFD90399440E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08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62424C27-03DF-45E1-9BC3-CCA6AD6A0BB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37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92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550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4F930E02-F59B-41B0-8611-95DD9691D75D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184525D0-961F-491A-83B1-D2D1A22B8D36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39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8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12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4F930E02-F59B-41B0-8611-95DD9691D75D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184525D0-961F-491A-83B1-D2D1A22B8D36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283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4F930E02-F59B-41B0-8611-95DD9691D75D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184525D0-961F-491A-83B1-D2D1A22B8D36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41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911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4F930E02-F59B-41B0-8611-95DD9691D75D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184525D0-961F-491A-83B1-D2D1A22B8D36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42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770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4EC1A661-DB8E-47A2-97AC-CFD90399440E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08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62424C27-03DF-45E1-9BC3-CCA6AD6A0BB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43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314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84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83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139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0C32A9D-137D-48EB-B131-517375014BA0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29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F1BCD1B-6CBF-4EC4-B411-B699802EB4E0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47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27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476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49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2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937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2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51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458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52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3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53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96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54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685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154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590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600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360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85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804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56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61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656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62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48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63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975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64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06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309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77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67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93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241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69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1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5909DB3-4DC9-4CE8-A00E-283FA2274826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96E60E1C-9F33-4DEC-85BF-8226312EDBE1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125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264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32229FB-EFF3-4F01-ABAB-83470B97780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08094FED-DE09-42B9-9E52-AF6CA8BF57A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71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21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477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1639453-3856-4C37-A99E-D25D2AECE5F4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60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2CE7771B-26AC-4E7A-9DC6-BA9377478C3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74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947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2BEE910-FF3E-46A8-9229-FC98CB500EDD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70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BC26FB07-E129-4798-82A3-60BDE629E465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75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192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8B81C40-64DE-4748-A8C6-CE58D45C1071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80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F3AF479-A88E-4EF7-930E-EDEF4EE0BC0D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76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336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663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E1B414CE-C8CC-4FE1-B49E-A667D9D50E04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90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796819CD-E1A6-4DF9-9A81-231BE4FF96B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251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8DDD35EC-AFA2-4065-A37F-42AB134973CC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01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6249EA29-F59A-470B-93FE-6B81332B93FE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79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414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A7E70-3CAC-4DCF-89EF-B84E6D59626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5/7/2020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F95DCC-C78D-4DA4-962F-8642549DB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36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8A756E7-1F1C-4C17-B095-14BDE7B2F90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8654C7D-037E-454A-8B44-2412F4331C1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8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782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DAA7CEE3-9810-4D0A-B689-7B6C8A6DAFB2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72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B1470924-C99F-4CDB-8080-1909A528DE74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81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0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38A756E7-1F1C-4C17-B095-14BDE7B2F90A}" type="datetime1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5/7/2020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fld id="{C8654C7D-037E-454A-8B44-2412F4331C18}" type="slidenum">
              <a:rPr lang="en-US" sz="1200" b="0" smtClean="0">
                <a:solidFill>
                  <a:srgbClr val="000000"/>
                </a:solidFill>
                <a:latin typeface="Tahoma" pitchFamily="1" charset="0"/>
              </a:rPr>
              <a:pPr/>
              <a:t>9</a:t>
            </a:fld>
            <a:endParaRPr lang="en-US" sz="1200" b="0">
              <a:solidFill>
                <a:srgbClr val="000000"/>
              </a:solidFill>
              <a:latin typeface="Tahoma" pitchFamily="1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5425" indent="-225425" eaLnBrk="1" hangingPunct="1">
              <a:buFontTx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8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9D534867-0F77-41C4-A997-0C5F78D12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64166C50-3589-49B0-872D-DD695E2D3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ECFD9F5B-5403-481A-A969-D910FBFDA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8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39F4391A-0AF9-4705-B6CD-4F75D98AF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7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C21EC310-37EF-4C02-9F5F-EF28A9DAA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9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C9E3653E-20AE-4B21-840D-9A4E4E21E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8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712DBB69-B921-41E3-866A-DED1B37D1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29A43F73-E987-4524-BFA9-DC1F2B7A3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9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4E70583E-0CBC-4866-B101-EBE56A72F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9F104D3F-756E-4DFD-B547-8F58D25B6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3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pitchFamily="1" charset="-128"/>
              </a:defRPr>
            </a:lvl1pPr>
          </a:lstStyle>
          <a:p>
            <a:pPr>
              <a:defRPr/>
            </a:pPr>
            <a:fld id="{3BDCCA12-5959-4EFC-8859-DAF9499AA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E1F42AC8-D14B-4C73-AFAF-94ADB2D9D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1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1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1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1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1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1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1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techdesign.com/pdf/binminderETS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sludge_judge.m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Animf.avi" TargetMode="Externa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3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AutoShape 6"/>
          <p:cNvSpPr>
            <a:spLocks noChangeArrowheads="1"/>
          </p:cNvSpPr>
          <p:nvPr/>
        </p:nvSpPr>
        <p:spPr bwMode="auto">
          <a:xfrm rot="16200000">
            <a:off x="5866608" y="3582193"/>
            <a:ext cx="2743200" cy="3808413"/>
          </a:xfrm>
          <a:prstGeom prst="rtTriangle">
            <a:avLst/>
          </a:prstGeom>
          <a:solidFill>
            <a:schemeClr val="tx1"/>
          </a:solidFill>
          <a:ln w="222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167171" y="509523"/>
            <a:ext cx="9388477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Underwater Ultrasonic Interface Level Measurement</a:t>
            </a:r>
          </a:p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(It’s Not Just About Sludge Blanket Anymore)</a:t>
            </a: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Gilson Engineering</a:t>
            </a:r>
          </a:p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8, 2020</a:t>
            </a: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Michael Emmanuel</a:t>
            </a:r>
          </a:p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ATI-Entech Design</a:t>
            </a:r>
          </a:p>
          <a:p>
            <a:pPr algn="ctr">
              <a:defRPr/>
            </a:pPr>
            <a:endParaRPr lang="en-US" sz="1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2" name="Picture 2" descr="C:\Users\memmanuel\Pictures\tex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29" y="49530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294" y="5714652"/>
            <a:ext cx="2084832" cy="838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6551699"/>
            <a:ext cx="5488613" cy="23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52400" y="-152400"/>
            <a:ext cx="9388475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 Expansion: “Cups On a Stick”</a:t>
            </a: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warren expansion bed monitor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48259"/>
            <a:ext cx="5105400" cy="610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86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3191" y="-152400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“Organ Pipes” or “Pan Pipes”</a:t>
            </a: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6" descr="DSC042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92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912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52400" y="-152400"/>
            <a:ext cx="9388475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Spiral Pan Pipes</a:t>
            </a: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memmanuel\Pictures\Auro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10" y="670955"/>
            <a:ext cx="3875854" cy="60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57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082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pic>
        <p:nvPicPr>
          <p:cNvPr id="16391" name="Picture 4" descr="57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6200"/>
            <a:ext cx="8077200" cy="538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3191" y="-38795"/>
            <a:ext cx="90662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Continuous Monitoring? </a:t>
            </a: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Guys Are Working 24/7/365</a:t>
            </a: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310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57200" y="2590800"/>
            <a:ext cx="8229600" cy="136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How Do They Work?</a:t>
            </a:r>
          </a:p>
        </p:txBody>
      </p:sp>
    </p:spTree>
    <p:extLst>
      <p:ext uri="{BB962C8B-B14F-4D97-AF65-F5344CB8AC3E}">
        <p14:creationId xmlns:p14="http://schemas.microsoft.com/office/powerpoint/2010/main" val="2395467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381000" y="286871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How Do They Work?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(Sludge &amp; Media Level)</a:t>
            </a: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5715000" y="1879783"/>
            <a:ext cx="3124200" cy="41549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 eaLnBrk="1" hangingPunct="1"/>
            <a:r>
              <a:rPr lang="en-US" sz="2800" u="sng" dirty="0">
                <a:solidFill>
                  <a:srgbClr val="FFFF00"/>
                </a:solidFill>
              </a:rPr>
              <a:t>Measurement Technique:</a:t>
            </a:r>
          </a:p>
          <a:p>
            <a:pPr algn="ctr" eaLnBrk="1" hangingPunct="1"/>
            <a:endParaRPr lang="en-US" sz="16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Underwater Ultrasonic</a:t>
            </a: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(756KHZ) </a:t>
            </a:r>
          </a:p>
          <a:p>
            <a:pPr algn="ctr" eaLnBrk="1" hangingPunct="1"/>
            <a:endParaRPr lang="en-US" sz="24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Time of Flight</a:t>
            </a: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d = </a:t>
            </a:r>
            <a:r>
              <a:rPr lang="en-US" sz="2400" dirty="0" err="1">
                <a:solidFill>
                  <a:srgbClr val="FFFF00"/>
                </a:solidFill>
              </a:rPr>
              <a:t>vt</a:t>
            </a:r>
            <a:endParaRPr lang="en-US" sz="2400" dirty="0">
              <a:solidFill>
                <a:srgbClr val="FFFF00"/>
              </a:solidFill>
            </a:endParaRPr>
          </a:p>
          <a:p>
            <a:pPr algn="ctr" eaLnBrk="1" hangingPunct="1"/>
            <a:endParaRPr lang="en-US" sz="24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Unit of Measurement:</a:t>
            </a: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M, Ft. , Inches, cm</a:t>
            </a:r>
          </a:p>
        </p:txBody>
      </p:sp>
      <p:pic>
        <p:nvPicPr>
          <p:cNvPr id="45058" name="Picture 2" descr="C:\Users\Michael Emmanuel\Documents\EntechDesign\Presentations\Clarifier Sig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2" y="1909763"/>
            <a:ext cx="508635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611327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767704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Echo Profile of </a:t>
            </a:r>
            <a:r>
              <a:rPr lang="en-US" sz="4800" u="sng" dirty="0">
                <a:solidFill>
                  <a:srgbClr val="FFFF66"/>
                </a:solidFill>
                <a:latin typeface="Calibri" pitchFamily="34" charset="0"/>
              </a:rPr>
              <a:t>Well-Settled</a:t>
            </a: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 Sludge Blanket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6B3E99C-44AE-4783-9401-D99B12B01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65" y="1676400"/>
            <a:ext cx="7134545" cy="48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7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749300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Echo Profile of </a:t>
            </a:r>
            <a:r>
              <a:rPr lang="en-US" sz="4800" u="sng" dirty="0">
                <a:solidFill>
                  <a:srgbClr val="FFFF66"/>
                </a:solidFill>
                <a:latin typeface="Calibri" pitchFamily="34" charset="0"/>
              </a:rPr>
              <a:t>Not-So-Well-Settled</a:t>
            </a: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 Sludge Blanket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7162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3388" y="914400"/>
            <a:ext cx="82296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Circular Tank Profile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5" y="1693933"/>
            <a:ext cx="6403739" cy="47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8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167171" y="509523"/>
            <a:ext cx="9388477" cy="750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Underwater Ultrasonic Interface Level Measurement</a:t>
            </a:r>
          </a:p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(It’s Not Just About Sludge Blanket Anymore)</a:t>
            </a:r>
          </a:p>
          <a:p>
            <a:pPr lvl="3">
              <a:defRPr/>
            </a:pP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943100" lvl="3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Interfaces</a:t>
            </a:r>
          </a:p>
          <a:p>
            <a:pPr marL="2400300" lvl="4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Sludge</a:t>
            </a:r>
          </a:p>
          <a:p>
            <a:pPr marL="2400300" lvl="4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Filter Media</a:t>
            </a:r>
          </a:p>
          <a:p>
            <a:pPr marL="1943100" lvl="3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they work</a:t>
            </a:r>
          </a:p>
          <a:p>
            <a:pPr marL="1943100" lvl="3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 and Benefits</a:t>
            </a:r>
          </a:p>
          <a:p>
            <a:pPr marL="2400300" lvl="4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Sludge Blanket Monitors</a:t>
            </a:r>
          </a:p>
          <a:p>
            <a:pPr marL="2400300" lvl="4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Filter Backwash Monitor</a:t>
            </a:r>
          </a:p>
          <a:p>
            <a:pPr marL="1943100" lvl="3" indent="-5715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Installation Configurations</a:t>
            </a:r>
          </a:p>
          <a:p>
            <a:pPr marL="1943100" lvl="3" indent="-571500">
              <a:buFont typeface="Arial" panose="020B0604020202020204" pitchFamily="34" charset="0"/>
              <a:buChar char="•"/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1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847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3388" y="914400"/>
            <a:ext cx="82296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Circular Tank Profile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712913"/>
            <a:ext cx="6403739" cy="47921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438400" y="3900349"/>
            <a:ext cx="481012" cy="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50800" sx="128000" sy="128000" algn="ctr" rotWithShape="0">
              <a:prstClr val="black"/>
            </a:outerShdw>
          </a:effectLst>
        </p:spPr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48478" y="2301323"/>
            <a:ext cx="2019300" cy="319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l" eaLnBrk="1" hangingPunct="1">
              <a:defRPr/>
            </a:pPr>
            <a:r>
              <a:rPr lang="en-US" sz="3600" dirty="0">
                <a:solidFill>
                  <a:srgbClr val="FFFF66"/>
                </a:solidFill>
                <a:latin typeface="Calibri" pitchFamily="34" charset="0"/>
              </a:rPr>
              <a:t>Second Output Available for ‘Fluff’ or ‘Rag’ Layer</a:t>
            </a:r>
          </a:p>
        </p:txBody>
      </p:sp>
    </p:spTree>
    <p:extLst>
      <p:ext uri="{BB962C8B-B14F-4D97-AF65-F5344CB8AC3E}">
        <p14:creationId xmlns:p14="http://schemas.microsoft.com/office/powerpoint/2010/main" val="228894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6513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6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 and Benefits of Continuous Monitoring</a:t>
            </a: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5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(Snapshots vs. Video)</a:t>
            </a:r>
          </a:p>
        </p:txBody>
      </p:sp>
    </p:spTree>
    <p:extLst>
      <p:ext uri="{BB962C8B-B14F-4D97-AF65-F5344CB8AC3E}">
        <p14:creationId xmlns:p14="http://schemas.microsoft.com/office/powerpoint/2010/main" val="938586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Snapshot vs. Continuous Monitoring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3671"/>
            <a:ext cx="7680960" cy="557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076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Snapshots vs. Continuous Monitoring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3271"/>
            <a:ext cx="7680960" cy="559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521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Snapshot vs. Continuous Monitoring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3272"/>
            <a:ext cx="7680960" cy="557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872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8" name="Rectangle 21"/>
          <p:cNvSpPr txBox="1">
            <a:spLocks noChangeArrowheads="1"/>
          </p:cNvSpPr>
          <p:nvPr/>
        </p:nvSpPr>
        <p:spPr bwMode="auto">
          <a:xfrm>
            <a:off x="457200" y="914400"/>
            <a:ext cx="8305800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FFCC00"/>
              </a:buClr>
              <a:defRPr/>
            </a:pPr>
            <a:endParaRPr lang="en-US" sz="1800" dirty="0"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0" y="136111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Benefits of Continuous Monitoring</a:t>
            </a:r>
          </a:p>
          <a:p>
            <a:pPr algn="ctr" eaLnBrk="1" hangingPunct="1">
              <a:defRPr/>
            </a:pPr>
            <a:endParaRPr lang="en-US" sz="3600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40224"/>
            <a:ext cx="7696200" cy="55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554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8" name="Rectangle 21"/>
          <p:cNvSpPr txBox="1">
            <a:spLocks noChangeArrowheads="1"/>
          </p:cNvSpPr>
          <p:nvPr/>
        </p:nvSpPr>
        <p:spPr bwMode="auto">
          <a:xfrm>
            <a:off x="457200" y="914400"/>
            <a:ext cx="8305800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FFCC00"/>
              </a:buClr>
              <a:defRPr/>
            </a:pPr>
            <a:endParaRPr lang="en-US" sz="1800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14400"/>
            <a:ext cx="7851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0" y="136111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Benefits of Continuous Monitoring</a:t>
            </a:r>
          </a:p>
          <a:p>
            <a:pPr algn="ctr" eaLnBrk="1" hangingPunct="1">
              <a:defRPr/>
            </a:pPr>
            <a:endParaRPr lang="en-US" sz="3600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22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Reliability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7106" name="Picture 2" descr="C:\Users\Michael Emmanuel\Documents\EntechDesign\Data Downloads\Plantation 7\Isaac 8-26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4" y="931862"/>
            <a:ext cx="7176276" cy="583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95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Reliability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7" y="990599"/>
            <a:ext cx="7706773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54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is an “Interface”?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941154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>
              <a:solidFill>
                <a:srgbClr val="FFFF66"/>
              </a:solidFill>
              <a:effectLst>
                <a:outerShdw blurRad="38100" dist="38100" dir="2700000" algn="ctr" rotWithShape="0">
                  <a:srgbClr val="000000"/>
                </a:outerShdw>
              </a:effectLst>
            </a:endParaRPr>
          </a:p>
          <a:p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</a:rPr>
              <a:t>Interface - a </a:t>
            </a:r>
            <a:r>
              <a:rPr lang="en-US" sz="4800" u="sng" dirty="0">
                <a:solidFill>
                  <a:srgbClr val="FFFF66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</a:rPr>
              <a:t>SURFACE</a:t>
            </a: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</a:rPr>
              <a:t> regarded as the common boundary of two bodies, spaces, or phases. </a:t>
            </a:r>
            <a:r>
              <a:rPr lang="en-US" sz="2400" dirty="0">
                <a:solidFill>
                  <a:srgbClr val="FFFF66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</a:rPr>
              <a:t>~ Webster</a:t>
            </a:r>
          </a:p>
        </p:txBody>
      </p:sp>
    </p:spTree>
    <p:extLst>
      <p:ext uri="{BB962C8B-B14F-4D97-AF65-F5344CB8AC3E}">
        <p14:creationId xmlns:p14="http://schemas.microsoft.com/office/powerpoint/2010/main" val="4002618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762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Continuous Monitoring Even in Bad Weather</a:t>
            </a: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Trend Data in SCADA </a:t>
            </a: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Trends Provide Feedback on Settling Conditions</a:t>
            </a: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Optimize RAS and WAS Pumping</a:t>
            </a: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Maximize Underflow Concentration &amp; 	Prevent Solids Washout</a:t>
            </a: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Generate Warnings and Alarms</a:t>
            </a: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Minimize Human Exposure to Unsanitary 	Process Environments In WWTPs</a:t>
            </a:r>
          </a:p>
          <a:p>
            <a:pPr marL="457200" marR="0" lvl="0" indent="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Reliability and Confidence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Compare Trends - Gain Insights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-15219" y="3313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Benefits of Sludge Blanket Monitors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7459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3968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25" y="1562866"/>
            <a:ext cx="6719076" cy="52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37897" name="Line 5"/>
          <p:cNvSpPr>
            <a:spLocks noChangeShapeType="1"/>
          </p:cNvSpPr>
          <p:nvPr/>
        </p:nvSpPr>
        <p:spPr bwMode="auto">
          <a:xfrm>
            <a:off x="2667000" y="5011271"/>
            <a:ext cx="0" cy="762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898" name="Text Box 6"/>
          <p:cNvSpPr txBox="1">
            <a:spLocks noChangeArrowheads="1"/>
          </p:cNvSpPr>
          <p:nvPr/>
        </p:nvSpPr>
        <p:spPr bwMode="auto">
          <a:xfrm>
            <a:off x="2209800" y="47244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rgbClr val="FFFFFF"/>
                </a:solidFill>
              </a:rPr>
              <a:t>FILTERING</a:t>
            </a:r>
          </a:p>
        </p:txBody>
      </p:sp>
      <p:sp>
        <p:nvSpPr>
          <p:cNvPr id="37900" name="Text Box 3"/>
          <p:cNvSpPr txBox="1">
            <a:spLocks noChangeArrowheads="1"/>
          </p:cNvSpPr>
          <p:nvPr/>
        </p:nvSpPr>
        <p:spPr bwMode="auto">
          <a:xfrm>
            <a:off x="4569875" y="5620871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rgbClr val="FFFFFF"/>
                </a:solidFill>
              </a:rPr>
              <a:t>BACKWASHING</a:t>
            </a:r>
          </a:p>
        </p:txBody>
      </p:sp>
      <p:sp>
        <p:nvSpPr>
          <p:cNvPr id="37901" name="Line 4"/>
          <p:cNvSpPr>
            <a:spLocks noChangeShapeType="1"/>
          </p:cNvSpPr>
          <p:nvPr/>
        </p:nvSpPr>
        <p:spPr bwMode="auto">
          <a:xfrm>
            <a:off x="5181600" y="4876800"/>
            <a:ext cx="0" cy="762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902" name="Oval 5"/>
          <p:cNvSpPr>
            <a:spLocks noChangeArrowheads="1"/>
          </p:cNvSpPr>
          <p:nvPr/>
        </p:nvSpPr>
        <p:spPr bwMode="auto">
          <a:xfrm>
            <a:off x="3845975" y="3072848"/>
            <a:ext cx="3048000" cy="3124200"/>
          </a:xfrm>
          <a:prstGeom prst="ellips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-12631" y="3313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In-Filter Monitoring Of </a:t>
            </a:r>
          </a:p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Media Expansion and Turbidity</a:t>
            </a:r>
            <a:endParaRPr lang="en-US" sz="3600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48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202716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Level &amp; Turbidity Sensor</a:t>
            </a:r>
          </a:p>
        </p:txBody>
      </p:sp>
      <p:pic>
        <p:nvPicPr>
          <p:cNvPr id="38920" name="Picture 2" descr="binminderET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83" y="3091347"/>
            <a:ext cx="40608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300" y="1040916"/>
            <a:ext cx="7010400" cy="568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Measure Media Level and Turbidity In the Filter</a:t>
            </a: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Optimum Expansion</a:t>
            </a: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2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5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PLUS</a:t>
            </a:r>
          </a:p>
          <a:p>
            <a:pPr lvl="1">
              <a:lnSpc>
                <a:spcPct val="90000"/>
              </a:lnSpc>
              <a:defRPr/>
            </a:pPr>
            <a:endParaRPr lang="en-US" sz="2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Optimum Duration</a:t>
            </a: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2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n-US" sz="5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Equals</a:t>
            </a: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2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36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Optimized Backwash!</a:t>
            </a:r>
          </a:p>
        </p:txBody>
      </p:sp>
    </p:spTree>
    <p:extLst>
      <p:ext uri="{BB962C8B-B14F-4D97-AF65-F5344CB8AC3E}">
        <p14:creationId xmlns:p14="http://schemas.microsoft.com/office/powerpoint/2010/main" val="2533692977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381000" y="259976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How Do They Work?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Turbidity</a:t>
            </a: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6010835" y="1763613"/>
            <a:ext cx="3124200" cy="41549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algn="ctr" eaLnBrk="1" hangingPunct="1"/>
            <a:r>
              <a:rPr lang="en-US" sz="2800" u="sng" dirty="0">
                <a:solidFill>
                  <a:srgbClr val="FFFF00"/>
                </a:solidFill>
              </a:rPr>
              <a:t>Measurement Technique:</a:t>
            </a:r>
          </a:p>
          <a:p>
            <a:pPr algn="ctr" eaLnBrk="1" hangingPunct="1"/>
            <a:endParaRPr lang="en-US" sz="16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In-Situ Turbidity Measurement</a:t>
            </a:r>
          </a:p>
          <a:p>
            <a:pPr algn="ctr" eaLnBrk="1" hangingPunct="1"/>
            <a:endParaRPr lang="en-US" sz="24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90 Degree Scattered Light Turbidity Sensor</a:t>
            </a:r>
          </a:p>
          <a:p>
            <a:pPr algn="ctr" eaLnBrk="1" hangingPunct="1"/>
            <a:endParaRPr lang="en-US" sz="2400" dirty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Unit of Measurement:</a:t>
            </a: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</a:rPr>
              <a:t>NTU</a:t>
            </a:r>
          </a:p>
        </p:txBody>
      </p:sp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2626" y="1922157"/>
            <a:ext cx="4785456" cy="3555364"/>
            <a:chOff x="3445" y="-3317"/>
            <a:chExt cx="4740" cy="2870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5470" y="-2547"/>
              <a:ext cx="855" cy="720"/>
              <a:chOff x="5470" y="-2547"/>
              <a:chExt cx="855" cy="720"/>
            </a:xfrm>
          </p:grpSpPr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5470" y="-2547"/>
                <a:ext cx="855" cy="720"/>
              </a:xfrm>
              <a:custGeom>
                <a:avLst/>
                <a:gdLst>
                  <a:gd name="T0" fmla="+- 0 5470 5470"/>
                  <a:gd name="T1" fmla="*/ T0 w 855"/>
                  <a:gd name="T2" fmla="+- 0 -1827 -2547"/>
                  <a:gd name="T3" fmla="*/ -1827 h 720"/>
                  <a:gd name="T4" fmla="+- 0 6325 5470"/>
                  <a:gd name="T5" fmla="*/ T4 w 855"/>
                  <a:gd name="T6" fmla="+- 0 -1827 -2547"/>
                  <a:gd name="T7" fmla="*/ -1827 h 720"/>
                  <a:gd name="T8" fmla="+- 0 6325 5470"/>
                  <a:gd name="T9" fmla="*/ T8 w 855"/>
                  <a:gd name="T10" fmla="+- 0 -2547 -2547"/>
                  <a:gd name="T11" fmla="*/ -2547 h 720"/>
                  <a:gd name="T12" fmla="+- 0 5470 5470"/>
                  <a:gd name="T13" fmla="*/ T12 w 855"/>
                  <a:gd name="T14" fmla="+- 0 -2547 -2547"/>
                  <a:gd name="T15" fmla="*/ -2547 h 720"/>
                  <a:gd name="T16" fmla="+- 0 5470 5470"/>
                  <a:gd name="T17" fmla="*/ T16 w 855"/>
                  <a:gd name="T18" fmla="+- 0 -1827 -2547"/>
                  <a:gd name="T19" fmla="*/ -1827 h 7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55" h="720">
                    <a:moveTo>
                      <a:pt x="0" y="720"/>
                    </a:moveTo>
                    <a:lnTo>
                      <a:pt x="855" y="720"/>
                    </a:lnTo>
                    <a:lnTo>
                      <a:pt x="855" y="0"/>
                    </a:lnTo>
                    <a:lnTo>
                      <a:pt x="0" y="0"/>
                    </a:lnTo>
                    <a:lnTo>
                      <a:pt x="0" y="720"/>
                    </a:lnTo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470" y="-2547"/>
              <a:ext cx="855" cy="720"/>
              <a:chOff x="5470" y="-2547"/>
              <a:chExt cx="855" cy="720"/>
            </a:xfrm>
          </p:grpSpPr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5470" y="-2547"/>
                <a:ext cx="855" cy="720"/>
              </a:xfrm>
              <a:custGeom>
                <a:avLst/>
                <a:gdLst>
                  <a:gd name="T0" fmla="+- 0 5470 5470"/>
                  <a:gd name="T1" fmla="*/ T0 w 855"/>
                  <a:gd name="T2" fmla="+- 0 -1827 -2547"/>
                  <a:gd name="T3" fmla="*/ -1827 h 720"/>
                  <a:gd name="T4" fmla="+- 0 6325 5470"/>
                  <a:gd name="T5" fmla="*/ T4 w 855"/>
                  <a:gd name="T6" fmla="+- 0 -1827 -2547"/>
                  <a:gd name="T7" fmla="*/ -1827 h 720"/>
                  <a:gd name="T8" fmla="+- 0 6325 5470"/>
                  <a:gd name="T9" fmla="*/ T8 w 855"/>
                  <a:gd name="T10" fmla="+- 0 -2547 -2547"/>
                  <a:gd name="T11" fmla="*/ -2547 h 720"/>
                  <a:gd name="T12" fmla="+- 0 5470 5470"/>
                  <a:gd name="T13" fmla="*/ T12 w 855"/>
                  <a:gd name="T14" fmla="+- 0 -2547 -2547"/>
                  <a:gd name="T15" fmla="*/ -2547 h 720"/>
                  <a:gd name="T16" fmla="+- 0 5470 5470"/>
                  <a:gd name="T17" fmla="*/ T16 w 855"/>
                  <a:gd name="T18" fmla="+- 0 -1827 -2547"/>
                  <a:gd name="T19" fmla="*/ -1827 h 72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55" h="720">
                    <a:moveTo>
                      <a:pt x="0" y="720"/>
                    </a:moveTo>
                    <a:lnTo>
                      <a:pt x="855" y="720"/>
                    </a:lnTo>
                    <a:lnTo>
                      <a:pt x="855" y="0"/>
                    </a:lnTo>
                    <a:lnTo>
                      <a:pt x="0" y="0"/>
                    </a:lnTo>
                    <a:lnTo>
                      <a:pt x="0" y="72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3445" y="-2157"/>
              <a:ext cx="3345" cy="2"/>
              <a:chOff x="3445" y="-2157"/>
              <a:chExt cx="3345" cy="2"/>
            </a:xfrm>
          </p:grpSpPr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3445" y="-2157"/>
                <a:ext cx="3345" cy="2"/>
              </a:xfrm>
              <a:custGeom>
                <a:avLst/>
                <a:gdLst>
                  <a:gd name="T0" fmla="+- 0 3445 3445"/>
                  <a:gd name="T1" fmla="*/ T0 w 3345"/>
                  <a:gd name="T2" fmla="+- 0 6790 3445"/>
                  <a:gd name="T3" fmla="*/ T2 w 334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3345">
                    <a:moveTo>
                      <a:pt x="0" y="0"/>
                    </a:moveTo>
                    <a:lnTo>
                      <a:pt x="3345" y="0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6765" y="-2238"/>
              <a:ext cx="150" cy="165"/>
              <a:chOff x="6765" y="-2238"/>
              <a:chExt cx="150" cy="165"/>
            </a:xfrm>
          </p:grpSpPr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6765" y="-2238"/>
                <a:ext cx="150" cy="165"/>
              </a:xfrm>
              <a:custGeom>
                <a:avLst/>
                <a:gdLst>
                  <a:gd name="T0" fmla="+- 0 6765 6765"/>
                  <a:gd name="T1" fmla="*/ T0 w 150"/>
                  <a:gd name="T2" fmla="+- 0 -2238 -2238"/>
                  <a:gd name="T3" fmla="*/ -2238 h 165"/>
                  <a:gd name="T4" fmla="+- 0 6765 6765"/>
                  <a:gd name="T5" fmla="*/ T4 w 150"/>
                  <a:gd name="T6" fmla="+- 0 -2073 -2238"/>
                  <a:gd name="T7" fmla="*/ -2073 h 165"/>
                  <a:gd name="T8" fmla="+- 0 6915 6765"/>
                  <a:gd name="T9" fmla="*/ T8 w 150"/>
                  <a:gd name="T10" fmla="+- 0 -2163 -2238"/>
                  <a:gd name="T11" fmla="*/ -2163 h 165"/>
                  <a:gd name="T12" fmla="+- 0 6765 6765"/>
                  <a:gd name="T13" fmla="*/ T12 w 150"/>
                  <a:gd name="T14" fmla="+- 0 -2238 -2238"/>
                  <a:gd name="T15" fmla="*/ -2238 h 16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50" h="165">
                    <a:moveTo>
                      <a:pt x="0" y="0"/>
                    </a:moveTo>
                    <a:lnTo>
                      <a:pt x="0" y="165"/>
                    </a:lnTo>
                    <a:lnTo>
                      <a:pt x="150" y="7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5905" y="-2157"/>
              <a:ext cx="2" cy="885"/>
              <a:chOff x="5905" y="-2157"/>
              <a:chExt cx="2" cy="885"/>
            </a:xfrm>
          </p:grpSpPr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5905" y="-2157"/>
                <a:ext cx="2" cy="885"/>
              </a:xfrm>
              <a:custGeom>
                <a:avLst/>
                <a:gdLst>
                  <a:gd name="T0" fmla="+- 0 -2157 -2157"/>
                  <a:gd name="T1" fmla="*/ -2157 h 885"/>
                  <a:gd name="T2" fmla="+- 0 -1272 -2157"/>
                  <a:gd name="T3" fmla="*/ -1272 h 885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85">
                    <a:moveTo>
                      <a:pt x="0" y="0"/>
                    </a:moveTo>
                    <a:lnTo>
                      <a:pt x="0" y="88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5820" y="-1308"/>
              <a:ext cx="165" cy="150"/>
              <a:chOff x="5820" y="-1308"/>
              <a:chExt cx="165" cy="150"/>
            </a:xfrm>
          </p:grpSpPr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5820" y="-1308"/>
                <a:ext cx="165" cy="150"/>
              </a:xfrm>
              <a:custGeom>
                <a:avLst/>
                <a:gdLst>
                  <a:gd name="T0" fmla="+- 0 5985 5820"/>
                  <a:gd name="T1" fmla="*/ T0 w 165"/>
                  <a:gd name="T2" fmla="+- 0 -1308 -1308"/>
                  <a:gd name="T3" fmla="*/ -1308 h 150"/>
                  <a:gd name="T4" fmla="+- 0 5820 5820"/>
                  <a:gd name="T5" fmla="*/ T4 w 165"/>
                  <a:gd name="T6" fmla="+- 0 -1308 -1308"/>
                  <a:gd name="T7" fmla="*/ -1308 h 150"/>
                  <a:gd name="T8" fmla="+- 0 5910 5820"/>
                  <a:gd name="T9" fmla="*/ T8 w 165"/>
                  <a:gd name="T10" fmla="+- 0 -1158 -1308"/>
                  <a:gd name="T11" fmla="*/ -1158 h 150"/>
                  <a:gd name="T12" fmla="+- 0 5985 5820"/>
                  <a:gd name="T13" fmla="*/ T12 w 165"/>
                  <a:gd name="T14" fmla="+- 0 -1308 -1308"/>
                  <a:gd name="T15" fmla="*/ -1308 h 1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5" h="150">
                    <a:moveTo>
                      <a:pt x="165" y="0"/>
                    </a:moveTo>
                    <a:lnTo>
                      <a:pt x="0" y="0"/>
                    </a:lnTo>
                    <a:lnTo>
                      <a:pt x="90" y="15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5605" y="-1152"/>
              <a:ext cx="585" cy="135"/>
              <a:chOff x="5605" y="-1152"/>
              <a:chExt cx="585" cy="135"/>
            </a:xfrm>
          </p:grpSpPr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5605" y="-1152"/>
                <a:ext cx="585" cy="135"/>
              </a:xfrm>
              <a:custGeom>
                <a:avLst/>
                <a:gdLst>
                  <a:gd name="T0" fmla="+- 0 5605 5605"/>
                  <a:gd name="T1" fmla="*/ T0 w 585"/>
                  <a:gd name="T2" fmla="+- 0 -1017 -1152"/>
                  <a:gd name="T3" fmla="*/ -1017 h 135"/>
                  <a:gd name="T4" fmla="+- 0 6190 5605"/>
                  <a:gd name="T5" fmla="*/ T4 w 585"/>
                  <a:gd name="T6" fmla="+- 0 -1017 -1152"/>
                  <a:gd name="T7" fmla="*/ -1017 h 135"/>
                  <a:gd name="T8" fmla="+- 0 6190 5605"/>
                  <a:gd name="T9" fmla="*/ T8 w 585"/>
                  <a:gd name="T10" fmla="+- 0 -1152 -1152"/>
                  <a:gd name="T11" fmla="*/ -1152 h 135"/>
                  <a:gd name="T12" fmla="+- 0 5605 5605"/>
                  <a:gd name="T13" fmla="*/ T12 w 585"/>
                  <a:gd name="T14" fmla="+- 0 -1152 -1152"/>
                  <a:gd name="T15" fmla="*/ -1152 h 135"/>
                  <a:gd name="T16" fmla="+- 0 5605 5605"/>
                  <a:gd name="T17" fmla="*/ T16 w 585"/>
                  <a:gd name="T18" fmla="+- 0 -1017 -1152"/>
                  <a:gd name="T19" fmla="*/ -1017 h 1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85" h="135">
                    <a:moveTo>
                      <a:pt x="0" y="135"/>
                    </a:moveTo>
                    <a:lnTo>
                      <a:pt x="585" y="135"/>
                    </a:lnTo>
                    <a:lnTo>
                      <a:pt x="585" y="0"/>
                    </a:lnTo>
                    <a:lnTo>
                      <a:pt x="0" y="0"/>
                    </a:lnTo>
                    <a:lnTo>
                      <a:pt x="0" y="135"/>
                    </a:lnTo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5605" y="-1152"/>
              <a:ext cx="585" cy="135"/>
              <a:chOff x="5605" y="-1152"/>
              <a:chExt cx="585" cy="135"/>
            </a:xfrm>
          </p:grpSpPr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5605" y="-1152"/>
                <a:ext cx="585" cy="135"/>
              </a:xfrm>
              <a:custGeom>
                <a:avLst/>
                <a:gdLst>
                  <a:gd name="T0" fmla="+- 0 5605 5605"/>
                  <a:gd name="T1" fmla="*/ T0 w 585"/>
                  <a:gd name="T2" fmla="+- 0 -1017 -1152"/>
                  <a:gd name="T3" fmla="*/ -1017 h 135"/>
                  <a:gd name="T4" fmla="+- 0 6190 5605"/>
                  <a:gd name="T5" fmla="*/ T4 w 585"/>
                  <a:gd name="T6" fmla="+- 0 -1017 -1152"/>
                  <a:gd name="T7" fmla="*/ -1017 h 135"/>
                  <a:gd name="T8" fmla="+- 0 6190 5605"/>
                  <a:gd name="T9" fmla="*/ T8 w 585"/>
                  <a:gd name="T10" fmla="+- 0 -1152 -1152"/>
                  <a:gd name="T11" fmla="*/ -1152 h 135"/>
                  <a:gd name="T12" fmla="+- 0 5605 5605"/>
                  <a:gd name="T13" fmla="*/ T12 w 585"/>
                  <a:gd name="T14" fmla="+- 0 -1152 -1152"/>
                  <a:gd name="T15" fmla="*/ -1152 h 135"/>
                  <a:gd name="T16" fmla="+- 0 5605 5605"/>
                  <a:gd name="T17" fmla="*/ T16 w 585"/>
                  <a:gd name="T18" fmla="+- 0 -1017 -1152"/>
                  <a:gd name="T19" fmla="*/ -1017 h 1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585" h="135">
                    <a:moveTo>
                      <a:pt x="0" y="135"/>
                    </a:moveTo>
                    <a:lnTo>
                      <a:pt x="585" y="135"/>
                    </a:lnTo>
                    <a:lnTo>
                      <a:pt x="585" y="0"/>
                    </a:lnTo>
                    <a:lnTo>
                      <a:pt x="0" y="0"/>
                    </a:lnTo>
                    <a:lnTo>
                      <a:pt x="0" y="13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5470" y="-1017"/>
              <a:ext cx="855" cy="150"/>
              <a:chOff x="5470" y="-1017"/>
              <a:chExt cx="855" cy="150"/>
            </a:xfrm>
          </p:grpSpPr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5470" y="-1017"/>
                <a:ext cx="855" cy="150"/>
              </a:xfrm>
              <a:custGeom>
                <a:avLst/>
                <a:gdLst>
                  <a:gd name="T0" fmla="+- 0 5470 5470"/>
                  <a:gd name="T1" fmla="*/ T0 w 855"/>
                  <a:gd name="T2" fmla="+- 0 -867 -1017"/>
                  <a:gd name="T3" fmla="*/ -867 h 150"/>
                  <a:gd name="T4" fmla="+- 0 6325 5470"/>
                  <a:gd name="T5" fmla="*/ T4 w 855"/>
                  <a:gd name="T6" fmla="+- 0 -867 -1017"/>
                  <a:gd name="T7" fmla="*/ -867 h 150"/>
                  <a:gd name="T8" fmla="+- 0 6325 5470"/>
                  <a:gd name="T9" fmla="*/ T8 w 855"/>
                  <a:gd name="T10" fmla="+- 0 -1017 -1017"/>
                  <a:gd name="T11" fmla="*/ -1017 h 150"/>
                  <a:gd name="T12" fmla="+- 0 5470 5470"/>
                  <a:gd name="T13" fmla="*/ T12 w 855"/>
                  <a:gd name="T14" fmla="+- 0 -1017 -1017"/>
                  <a:gd name="T15" fmla="*/ -1017 h 150"/>
                  <a:gd name="T16" fmla="+- 0 5470 5470"/>
                  <a:gd name="T17" fmla="*/ T16 w 855"/>
                  <a:gd name="T18" fmla="+- 0 -867 -1017"/>
                  <a:gd name="T19" fmla="*/ -867 h 1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55" h="150">
                    <a:moveTo>
                      <a:pt x="0" y="150"/>
                    </a:moveTo>
                    <a:lnTo>
                      <a:pt x="855" y="150"/>
                    </a:lnTo>
                    <a:lnTo>
                      <a:pt x="855" y="0"/>
                    </a:lnTo>
                    <a:lnTo>
                      <a:pt x="0" y="0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5470" y="-1017"/>
              <a:ext cx="855" cy="150"/>
              <a:chOff x="5470" y="-1017"/>
              <a:chExt cx="855" cy="150"/>
            </a:xfrm>
          </p:grpSpPr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5470" y="-1017"/>
                <a:ext cx="855" cy="150"/>
              </a:xfrm>
              <a:custGeom>
                <a:avLst/>
                <a:gdLst>
                  <a:gd name="T0" fmla="+- 0 5470 5470"/>
                  <a:gd name="T1" fmla="*/ T0 w 855"/>
                  <a:gd name="T2" fmla="+- 0 -867 -1017"/>
                  <a:gd name="T3" fmla="*/ -867 h 150"/>
                  <a:gd name="T4" fmla="+- 0 6325 5470"/>
                  <a:gd name="T5" fmla="*/ T4 w 855"/>
                  <a:gd name="T6" fmla="+- 0 -867 -1017"/>
                  <a:gd name="T7" fmla="*/ -867 h 150"/>
                  <a:gd name="T8" fmla="+- 0 6325 5470"/>
                  <a:gd name="T9" fmla="*/ T8 w 855"/>
                  <a:gd name="T10" fmla="+- 0 -1017 -1017"/>
                  <a:gd name="T11" fmla="*/ -1017 h 150"/>
                  <a:gd name="T12" fmla="+- 0 5470 5470"/>
                  <a:gd name="T13" fmla="*/ T12 w 855"/>
                  <a:gd name="T14" fmla="+- 0 -1017 -1017"/>
                  <a:gd name="T15" fmla="*/ -1017 h 150"/>
                  <a:gd name="T16" fmla="+- 0 5470 5470"/>
                  <a:gd name="T17" fmla="*/ T16 w 855"/>
                  <a:gd name="T18" fmla="+- 0 -867 -1017"/>
                  <a:gd name="T19" fmla="*/ -867 h 1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55" h="150">
                    <a:moveTo>
                      <a:pt x="0" y="150"/>
                    </a:moveTo>
                    <a:lnTo>
                      <a:pt x="855" y="150"/>
                    </a:lnTo>
                    <a:lnTo>
                      <a:pt x="855" y="0"/>
                    </a:lnTo>
                    <a:lnTo>
                      <a:pt x="0" y="0"/>
                    </a:lnTo>
                    <a:lnTo>
                      <a:pt x="0" y="15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4990" y="-1092"/>
              <a:ext cx="585" cy="2"/>
              <a:chOff x="4990" y="-1092"/>
              <a:chExt cx="585" cy="2"/>
            </a:xfrm>
          </p:grpSpPr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990" y="-1092"/>
                <a:ext cx="585" cy="2"/>
              </a:xfrm>
              <a:custGeom>
                <a:avLst/>
                <a:gdLst>
                  <a:gd name="T0" fmla="+- 0 4990 4990"/>
                  <a:gd name="T1" fmla="*/ T0 w 585"/>
                  <a:gd name="T2" fmla="+- 0 5575 4990"/>
                  <a:gd name="T3" fmla="*/ T2 w 58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585">
                    <a:moveTo>
                      <a:pt x="0" y="0"/>
                    </a:moveTo>
                    <a:lnTo>
                      <a:pt x="585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5485" y="-1137"/>
              <a:ext cx="90" cy="105"/>
              <a:chOff x="5485" y="-1137"/>
              <a:chExt cx="90" cy="105"/>
            </a:xfrm>
          </p:grpSpPr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5485" y="-1137"/>
                <a:ext cx="90" cy="105"/>
              </a:xfrm>
              <a:custGeom>
                <a:avLst/>
                <a:gdLst>
                  <a:gd name="T0" fmla="+- 0 5485 5485"/>
                  <a:gd name="T1" fmla="*/ T0 w 90"/>
                  <a:gd name="T2" fmla="+- 0 -1032 -1137"/>
                  <a:gd name="T3" fmla="*/ -1032 h 105"/>
                  <a:gd name="T4" fmla="+- 0 5575 5485"/>
                  <a:gd name="T5" fmla="*/ T4 w 90"/>
                  <a:gd name="T6" fmla="+- 0 -1092 -1137"/>
                  <a:gd name="T7" fmla="*/ -1092 h 105"/>
                  <a:gd name="T8" fmla="+- 0 5485 5485"/>
                  <a:gd name="T9" fmla="*/ T8 w 90"/>
                  <a:gd name="T10" fmla="+- 0 -1137 -1137"/>
                  <a:gd name="T11" fmla="*/ -1137 h 1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90" h="105">
                    <a:moveTo>
                      <a:pt x="0" y="105"/>
                    </a:moveTo>
                    <a:lnTo>
                      <a:pt x="90" y="45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/>
            <p:cNvGrpSpPr>
              <a:grpSpLocks/>
            </p:cNvGrpSpPr>
            <p:nvPr/>
          </p:nvGrpSpPr>
          <p:grpSpPr bwMode="auto">
            <a:xfrm>
              <a:off x="5759" y="-3317"/>
              <a:ext cx="1001" cy="606"/>
              <a:chOff x="5759" y="-3317"/>
              <a:chExt cx="1001" cy="606"/>
            </a:xfrm>
          </p:grpSpPr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5759" y="-3317"/>
                <a:ext cx="1001" cy="606"/>
              </a:xfrm>
              <a:custGeom>
                <a:avLst/>
                <a:gdLst>
                  <a:gd name="T0" fmla="+- 0 6760 5759"/>
                  <a:gd name="T1" fmla="*/ T0 w 1001"/>
                  <a:gd name="T2" fmla="+- 0 -3282 -3317"/>
                  <a:gd name="T3" fmla="*/ -3282 h 606"/>
                  <a:gd name="T4" fmla="+- 0 6698 5759"/>
                  <a:gd name="T5" fmla="*/ T4 w 1001"/>
                  <a:gd name="T6" fmla="+- 0 -3317 -3317"/>
                  <a:gd name="T7" fmla="*/ -3317 h 606"/>
                  <a:gd name="T8" fmla="+- 0 6681 5759"/>
                  <a:gd name="T9" fmla="*/ T8 w 1001"/>
                  <a:gd name="T10" fmla="+- 0 -3317 -3317"/>
                  <a:gd name="T11" fmla="*/ -3317 h 606"/>
                  <a:gd name="T12" fmla="+- 0 6661 5759"/>
                  <a:gd name="T13" fmla="*/ T12 w 1001"/>
                  <a:gd name="T14" fmla="+- 0 -3315 -3317"/>
                  <a:gd name="T15" fmla="*/ -3315 h 606"/>
                  <a:gd name="T16" fmla="+- 0 6638 5759"/>
                  <a:gd name="T17" fmla="*/ T16 w 1001"/>
                  <a:gd name="T18" fmla="+- 0 -3309 -3317"/>
                  <a:gd name="T19" fmla="*/ -3309 h 606"/>
                  <a:gd name="T20" fmla="+- 0 6611 5759"/>
                  <a:gd name="T21" fmla="*/ T20 w 1001"/>
                  <a:gd name="T22" fmla="+- 0 -3301 -3317"/>
                  <a:gd name="T23" fmla="*/ -3301 h 606"/>
                  <a:gd name="T24" fmla="+- 0 6580 5759"/>
                  <a:gd name="T25" fmla="*/ T24 w 1001"/>
                  <a:gd name="T26" fmla="+- 0 -3289 -3317"/>
                  <a:gd name="T27" fmla="*/ -3289 h 606"/>
                  <a:gd name="T28" fmla="+- 0 6556 5759"/>
                  <a:gd name="T29" fmla="*/ T28 w 1001"/>
                  <a:gd name="T30" fmla="+- 0 -3281 -3317"/>
                  <a:gd name="T31" fmla="*/ -3281 h 606"/>
                  <a:gd name="T32" fmla="+- 0 6470 5759"/>
                  <a:gd name="T33" fmla="*/ T32 w 1001"/>
                  <a:gd name="T34" fmla="+- 0 -3248 -3317"/>
                  <a:gd name="T35" fmla="*/ -3248 h 606"/>
                  <a:gd name="T36" fmla="+- 0 6403 5759"/>
                  <a:gd name="T37" fmla="*/ T36 w 1001"/>
                  <a:gd name="T38" fmla="+- 0 -3220 -3317"/>
                  <a:gd name="T39" fmla="*/ -3220 h 606"/>
                  <a:gd name="T40" fmla="+- 0 6332 5759"/>
                  <a:gd name="T41" fmla="*/ T40 w 1001"/>
                  <a:gd name="T42" fmla="+- 0 -3190 -3317"/>
                  <a:gd name="T43" fmla="*/ -3190 h 606"/>
                  <a:gd name="T44" fmla="+- 0 6259 5759"/>
                  <a:gd name="T45" fmla="*/ T44 w 1001"/>
                  <a:gd name="T46" fmla="+- 0 -3158 -3317"/>
                  <a:gd name="T47" fmla="*/ -3158 h 606"/>
                  <a:gd name="T48" fmla="+- 0 6187 5759"/>
                  <a:gd name="T49" fmla="*/ T48 w 1001"/>
                  <a:gd name="T50" fmla="+- 0 -3124 -3317"/>
                  <a:gd name="T51" fmla="*/ -3124 h 606"/>
                  <a:gd name="T52" fmla="+- 0 6117 5759"/>
                  <a:gd name="T53" fmla="*/ T52 w 1001"/>
                  <a:gd name="T54" fmla="+- 0 -3090 -3317"/>
                  <a:gd name="T55" fmla="*/ -3090 h 606"/>
                  <a:gd name="T56" fmla="+- 0 6053 5759"/>
                  <a:gd name="T57" fmla="*/ T56 w 1001"/>
                  <a:gd name="T58" fmla="+- 0 -3057 -3317"/>
                  <a:gd name="T59" fmla="*/ -3057 h 606"/>
                  <a:gd name="T60" fmla="+- 0 5996 5759"/>
                  <a:gd name="T61" fmla="*/ T60 w 1001"/>
                  <a:gd name="T62" fmla="+- 0 -3026 -3317"/>
                  <a:gd name="T63" fmla="*/ -3026 h 606"/>
                  <a:gd name="T64" fmla="+- 0 5928 5759"/>
                  <a:gd name="T65" fmla="*/ T64 w 1001"/>
                  <a:gd name="T66" fmla="+- 0 -2980 -3317"/>
                  <a:gd name="T67" fmla="*/ -2980 h 606"/>
                  <a:gd name="T68" fmla="+- 0 5874 5759"/>
                  <a:gd name="T69" fmla="*/ T68 w 1001"/>
                  <a:gd name="T70" fmla="+- 0 -2927 -3317"/>
                  <a:gd name="T71" fmla="*/ -2927 h 606"/>
                  <a:gd name="T72" fmla="+- 0 5833 5759"/>
                  <a:gd name="T73" fmla="*/ T72 w 1001"/>
                  <a:gd name="T74" fmla="+- 0 -2875 -3317"/>
                  <a:gd name="T75" fmla="*/ -2875 h 606"/>
                  <a:gd name="T76" fmla="+- 0 5795 5759"/>
                  <a:gd name="T77" fmla="*/ T76 w 1001"/>
                  <a:gd name="T78" fmla="+- 0 -2807 -3317"/>
                  <a:gd name="T79" fmla="*/ -2807 h 606"/>
                  <a:gd name="T80" fmla="+- 0 5770 5759"/>
                  <a:gd name="T81" fmla="*/ T80 w 1001"/>
                  <a:gd name="T82" fmla="+- 0 -2742 -3317"/>
                  <a:gd name="T83" fmla="*/ -2742 h 606"/>
                  <a:gd name="T84" fmla="+- 0 5764 5759"/>
                  <a:gd name="T85" fmla="*/ T84 w 1001"/>
                  <a:gd name="T86" fmla="+- 0 -2726 -3317"/>
                  <a:gd name="T87" fmla="*/ -2726 h 606"/>
                  <a:gd name="T88" fmla="+- 0 5759 5759"/>
                  <a:gd name="T89" fmla="*/ T88 w 1001"/>
                  <a:gd name="T90" fmla="+- 0 -2711 -3317"/>
                  <a:gd name="T91" fmla="*/ -2711 h 60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</a:cxnLst>
                <a:rect l="0" t="0" r="r" b="b"/>
                <a:pathLst>
                  <a:path w="1001" h="606">
                    <a:moveTo>
                      <a:pt x="1001" y="35"/>
                    </a:moveTo>
                    <a:lnTo>
                      <a:pt x="939" y="0"/>
                    </a:lnTo>
                    <a:lnTo>
                      <a:pt x="922" y="0"/>
                    </a:lnTo>
                    <a:lnTo>
                      <a:pt x="902" y="2"/>
                    </a:lnTo>
                    <a:lnTo>
                      <a:pt x="879" y="8"/>
                    </a:lnTo>
                    <a:lnTo>
                      <a:pt x="852" y="16"/>
                    </a:lnTo>
                    <a:lnTo>
                      <a:pt x="821" y="28"/>
                    </a:lnTo>
                    <a:lnTo>
                      <a:pt x="797" y="36"/>
                    </a:lnTo>
                    <a:lnTo>
                      <a:pt x="711" y="69"/>
                    </a:lnTo>
                    <a:lnTo>
                      <a:pt x="644" y="97"/>
                    </a:lnTo>
                    <a:lnTo>
                      <a:pt x="573" y="127"/>
                    </a:lnTo>
                    <a:lnTo>
                      <a:pt x="500" y="159"/>
                    </a:lnTo>
                    <a:lnTo>
                      <a:pt x="428" y="193"/>
                    </a:lnTo>
                    <a:lnTo>
                      <a:pt x="358" y="227"/>
                    </a:lnTo>
                    <a:lnTo>
                      <a:pt x="294" y="260"/>
                    </a:lnTo>
                    <a:lnTo>
                      <a:pt x="237" y="291"/>
                    </a:lnTo>
                    <a:lnTo>
                      <a:pt x="169" y="337"/>
                    </a:lnTo>
                    <a:lnTo>
                      <a:pt x="115" y="390"/>
                    </a:lnTo>
                    <a:lnTo>
                      <a:pt x="74" y="442"/>
                    </a:lnTo>
                    <a:lnTo>
                      <a:pt x="36" y="510"/>
                    </a:lnTo>
                    <a:lnTo>
                      <a:pt x="11" y="575"/>
                    </a:lnTo>
                    <a:lnTo>
                      <a:pt x="5" y="591"/>
                    </a:lnTo>
                    <a:lnTo>
                      <a:pt x="0" y="606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5755" y="-2697"/>
              <a:ext cx="2" cy="150"/>
              <a:chOff x="5755" y="-2697"/>
              <a:chExt cx="2" cy="150"/>
            </a:xfrm>
          </p:grpSpPr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5755" y="-2697"/>
                <a:ext cx="2" cy="150"/>
              </a:xfrm>
              <a:custGeom>
                <a:avLst/>
                <a:gdLst>
                  <a:gd name="T0" fmla="+- 0 -2697 -2697"/>
                  <a:gd name="T1" fmla="*/ -2697 h 150"/>
                  <a:gd name="T2" fmla="+- 0 -2547 -2697"/>
                  <a:gd name="T3" fmla="*/ -2547 h 15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150">
                    <a:moveTo>
                      <a:pt x="0" y="0"/>
                    </a:moveTo>
                    <a:lnTo>
                      <a:pt x="0" y="15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5695" y="-2637"/>
              <a:ext cx="105" cy="90"/>
              <a:chOff x="5695" y="-2637"/>
              <a:chExt cx="105" cy="90"/>
            </a:xfrm>
          </p:grpSpPr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5695" y="-2637"/>
                <a:ext cx="105" cy="90"/>
              </a:xfrm>
              <a:custGeom>
                <a:avLst/>
                <a:gdLst>
                  <a:gd name="T0" fmla="+- 0 5695 5695"/>
                  <a:gd name="T1" fmla="*/ T0 w 105"/>
                  <a:gd name="T2" fmla="+- 0 -2637 -2637"/>
                  <a:gd name="T3" fmla="*/ -2637 h 90"/>
                  <a:gd name="T4" fmla="+- 0 5755 5695"/>
                  <a:gd name="T5" fmla="*/ T4 w 105"/>
                  <a:gd name="T6" fmla="+- 0 -2547 -2637"/>
                  <a:gd name="T7" fmla="*/ -2547 h 90"/>
                  <a:gd name="T8" fmla="+- 0 5800 5695"/>
                  <a:gd name="T9" fmla="*/ T8 w 105"/>
                  <a:gd name="T10" fmla="+- 0 -2637 -2637"/>
                  <a:gd name="T11" fmla="*/ -2637 h 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5" h="90">
                    <a:moveTo>
                      <a:pt x="0" y="0"/>
                    </a:moveTo>
                    <a:lnTo>
                      <a:pt x="60" y="90"/>
                    </a:lnTo>
                    <a:lnTo>
                      <a:pt x="105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5936" y="-2457"/>
              <a:ext cx="149" cy="148"/>
              <a:chOff x="5936" y="-2457"/>
              <a:chExt cx="149" cy="148"/>
            </a:xfrm>
          </p:grpSpPr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5936" y="-2457"/>
                <a:ext cx="149" cy="148"/>
              </a:xfrm>
              <a:custGeom>
                <a:avLst/>
                <a:gdLst>
                  <a:gd name="T0" fmla="+- 0 6017 5936"/>
                  <a:gd name="T1" fmla="*/ T0 w 149"/>
                  <a:gd name="T2" fmla="+- 0 -2457 -2457"/>
                  <a:gd name="T3" fmla="*/ -2457 h 148"/>
                  <a:gd name="T4" fmla="+- 0 5953 5936"/>
                  <a:gd name="T5" fmla="*/ T4 w 149"/>
                  <a:gd name="T6" fmla="+- 0 -2434 -2457"/>
                  <a:gd name="T7" fmla="*/ -2434 h 148"/>
                  <a:gd name="T8" fmla="+- 0 5936 5936"/>
                  <a:gd name="T9" fmla="*/ T8 w 149"/>
                  <a:gd name="T10" fmla="+- 0 -2396 -2457"/>
                  <a:gd name="T11" fmla="*/ -2396 h 148"/>
                  <a:gd name="T12" fmla="+- 0 5938 5936"/>
                  <a:gd name="T13" fmla="*/ T12 w 149"/>
                  <a:gd name="T14" fmla="+- 0 -2368 -2457"/>
                  <a:gd name="T15" fmla="*/ -2368 h 148"/>
                  <a:gd name="T16" fmla="+- 0 5945 5936"/>
                  <a:gd name="T17" fmla="*/ T16 w 149"/>
                  <a:gd name="T18" fmla="+- 0 -2346 -2457"/>
                  <a:gd name="T19" fmla="*/ -2346 h 148"/>
                  <a:gd name="T20" fmla="+- 0 5957 5936"/>
                  <a:gd name="T21" fmla="*/ T20 w 149"/>
                  <a:gd name="T22" fmla="+- 0 -2329 -2457"/>
                  <a:gd name="T23" fmla="*/ -2329 h 148"/>
                  <a:gd name="T24" fmla="+- 0 5972 5936"/>
                  <a:gd name="T25" fmla="*/ T24 w 149"/>
                  <a:gd name="T26" fmla="+- 0 -2316 -2457"/>
                  <a:gd name="T27" fmla="*/ -2316 h 148"/>
                  <a:gd name="T28" fmla="+- 0 5991 5936"/>
                  <a:gd name="T29" fmla="*/ T28 w 149"/>
                  <a:gd name="T30" fmla="+- 0 -2309 -2457"/>
                  <a:gd name="T31" fmla="*/ -2309 h 148"/>
                  <a:gd name="T32" fmla="+- 0 6020 5936"/>
                  <a:gd name="T33" fmla="*/ T32 w 149"/>
                  <a:gd name="T34" fmla="+- 0 -2311 -2457"/>
                  <a:gd name="T35" fmla="*/ -2311 h 148"/>
                  <a:gd name="T36" fmla="+- 0 6074 5936"/>
                  <a:gd name="T37" fmla="*/ T36 w 149"/>
                  <a:gd name="T38" fmla="+- 0 -2343 -2457"/>
                  <a:gd name="T39" fmla="*/ -2343 h 148"/>
                  <a:gd name="T40" fmla="+- 0 6085 5936"/>
                  <a:gd name="T41" fmla="*/ T40 w 149"/>
                  <a:gd name="T42" fmla="+- 0 -2382 -2457"/>
                  <a:gd name="T43" fmla="*/ -2382 h 148"/>
                  <a:gd name="T44" fmla="+- 0 6082 5936"/>
                  <a:gd name="T45" fmla="*/ T44 w 149"/>
                  <a:gd name="T46" fmla="+- 0 -2406 -2457"/>
                  <a:gd name="T47" fmla="*/ -2406 h 148"/>
                  <a:gd name="T48" fmla="+- 0 6073 5936"/>
                  <a:gd name="T49" fmla="*/ T48 w 149"/>
                  <a:gd name="T50" fmla="+- 0 -2426 -2457"/>
                  <a:gd name="T51" fmla="*/ -2426 h 148"/>
                  <a:gd name="T52" fmla="+- 0 6059 5936"/>
                  <a:gd name="T53" fmla="*/ T52 w 149"/>
                  <a:gd name="T54" fmla="+- 0 -2442 -2457"/>
                  <a:gd name="T55" fmla="*/ -2442 h 148"/>
                  <a:gd name="T56" fmla="+- 0 6040 5936"/>
                  <a:gd name="T57" fmla="*/ T56 w 149"/>
                  <a:gd name="T58" fmla="+- 0 -2452 -2457"/>
                  <a:gd name="T59" fmla="*/ -2452 h 148"/>
                  <a:gd name="T60" fmla="+- 0 6017 5936"/>
                  <a:gd name="T61" fmla="*/ T60 w 149"/>
                  <a:gd name="T62" fmla="+- 0 -2457 -2457"/>
                  <a:gd name="T63" fmla="*/ -2457 h 1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49" h="148">
                    <a:moveTo>
                      <a:pt x="81" y="0"/>
                    </a:moveTo>
                    <a:lnTo>
                      <a:pt x="17" y="23"/>
                    </a:lnTo>
                    <a:lnTo>
                      <a:pt x="0" y="61"/>
                    </a:lnTo>
                    <a:lnTo>
                      <a:pt x="2" y="89"/>
                    </a:lnTo>
                    <a:lnTo>
                      <a:pt x="9" y="111"/>
                    </a:lnTo>
                    <a:lnTo>
                      <a:pt x="21" y="128"/>
                    </a:lnTo>
                    <a:lnTo>
                      <a:pt x="36" y="141"/>
                    </a:lnTo>
                    <a:lnTo>
                      <a:pt x="55" y="148"/>
                    </a:lnTo>
                    <a:lnTo>
                      <a:pt x="84" y="146"/>
                    </a:lnTo>
                    <a:lnTo>
                      <a:pt x="138" y="114"/>
                    </a:lnTo>
                    <a:lnTo>
                      <a:pt x="149" y="75"/>
                    </a:lnTo>
                    <a:lnTo>
                      <a:pt x="146" y="51"/>
                    </a:lnTo>
                    <a:lnTo>
                      <a:pt x="137" y="31"/>
                    </a:lnTo>
                    <a:lnTo>
                      <a:pt x="123" y="15"/>
                    </a:lnTo>
                    <a:lnTo>
                      <a:pt x="104" y="5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5936" y="-2457"/>
              <a:ext cx="149" cy="148"/>
              <a:chOff x="5936" y="-2457"/>
              <a:chExt cx="149" cy="148"/>
            </a:xfrm>
          </p:grpSpPr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5936" y="-2457"/>
                <a:ext cx="149" cy="148"/>
              </a:xfrm>
              <a:custGeom>
                <a:avLst/>
                <a:gdLst>
                  <a:gd name="T0" fmla="+- 0 6085 5936"/>
                  <a:gd name="T1" fmla="*/ T0 w 149"/>
                  <a:gd name="T2" fmla="+- 0 -2382 -2457"/>
                  <a:gd name="T3" fmla="*/ -2382 h 148"/>
                  <a:gd name="T4" fmla="+- 0 6059 5936"/>
                  <a:gd name="T5" fmla="*/ T4 w 149"/>
                  <a:gd name="T6" fmla="+- 0 -2442 -2457"/>
                  <a:gd name="T7" fmla="*/ -2442 h 148"/>
                  <a:gd name="T8" fmla="+- 0 6017 5936"/>
                  <a:gd name="T9" fmla="*/ T8 w 149"/>
                  <a:gd name="T10" fmla="+- 0 -2457 -2457"/>
                  <a:gd name="T11" fmla="*/ -2457 h 148"/>
                  <a:gd name="T12" fmla="+- 0 5991 5936"/>
                  <a:gd name="T13" fmla="*/ T12 w 149"/>
                  <a:gd name="T14" fmla="+- 0 -2454 -2457"/>
                  <a:gd name="T15" fmla="*/ -2454 h 148"/>
                  <a:gd name="T16" fmla="+- 0 5970 5936"/>
                  <a:gd name="T17" fmla="*/ T16 w 149"/>
                  <a:gd name="T18" fmla="+- 0 -2446 -2457"/>
                  <a:gd name="T19" fmla="*/ -2446 h 148"/>
                  <a:gd name="T20" fmla="+- 0 5953 5936"/>
                  <a:gd name="T21" fmla="*/ T20 w 149"/>
                  <a:gd name="T22" fmla="+- 0 -2434 -2457"/>
                  <a:gd name="T23" fmla="*/ -2434 h 148"/>
                  <a:gd name="T24" fmla="+- 0 5942 5936"/>
                  <a:gd name="T25" fmla="*/ T24 w 149"/>
                  <a:gd name="T26" fmla="+- 0 -2417 -2457"/>
                  <a:gd name="T27" fmla="*/ -2417 h 148"/>
                  <a:gd name="T28" fmla="+- 0 5936 5936"/>
                  <a:gd name="T29" fmla="*/ T28 w 149"/>
                  <a:gd name="T30" fmla="+- 0 -2396 -2457"/>
                  <a:gd name="T31" fmla="*/ -2396 h 148"/>
                  <a:gd name="T32" fmla="+- 0 5938 5936"/>
                  <a:gd name="T33" fmla="*/ T32 w 149"/>
                  <a:gd name="T34" fmla="+- 0 -2368 -2457"/>
                  <a:gd name="T35" fmla="*/ -2368 h 148"/>
                  <a:gd name="T36" fmla="+- 0 5945 5936"/>
                  <a:gd name="T37" fmla="*/ T36 w 149"/>
                  <a:gd name="T38" fmla="+- 0 -2346 -2457"/>
                  <a:gd name="T39" fmla="*/ -2346 h 148"/>
                  <a:gd name="T40" fmla="+- 0 5957 5936"/>
                  <a:gd name="T41" fmla="*/ T40 w 149"/>
                  <a:gd name="T42" fmla="+- 0 -2329 -2457"/>
                  <a:gd name="T43" fmla="*/ -2329 h 148"/>
                  <a:gd name="T44" fmla="+- 0 5972 5936"/>
                  <a:gd name="T45" fmla="*/ T44 w 149"/>
                  <a:gd name="T46" fmla="+- 0 -2316 -2457"/>
                  <a:gd name="T47" fmla="*/ -2316 h 148"/>
                  <a:gd name="T48" fmla="+- 0 5991 5936"/>
                  <a:gd name="T49" fmla="*/ T48 w 149"/>
                  <a:gd name="T50" fmla="+- 0 -2309 -2457"/>
                  <a:gd name="T51" fmla="*/ -2309 h 148"/>
                  <a:gd name="T52" fmla="+- 0 6020 5936"/>
                  <a:gd name="T53" fmla="*/ T52 w 149"/>
                  <a:gd name="T54" fmla="+- 0 -2311 -2457"/>
                  <a:gd name="T55" fmla="*/ -2311 h 148"/>
                  <a:gd name="T56" fmla="+- 0 6074 5936"/>
                  <a:gd name="T57" fmla="*/ T56 w 149"/>
                  <a:gd name="T58" fmla="+- 0 -2343 -2457"/>
                  <a:gd name="T59" fmla="*/ -2343 h 148"/>
                  <a:gd name="T60" fmla="+- 0 6085 5936"/>
                  <a:gd name="T61" fmla="*/ T60 w 149"/>
                  <a:gd name="T62" fmla="+- 0 -2382 -2457"/>
                  <a:gd name="T63" fmla="*/ -2382 h 1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49" h="148">
                    <a:moveTo>
                      <a:pt x="149" y="75"/>
                    </a:moveTo>
                    <a:lnTo>
                      <a:pt x="123" y="15"/>
                    </a:lnTo>
                    <a:lnTo>
                      <a:pt x="81" y="0"/>
                    </a:lnTo>
                    <a:lnTo>
                      <a:pt x="55" y="3"/>
                    </a:lnTo>
                    <a:lnTo>
                      <a:pt x="34" y="11"/>
                    </a:lnTo>
                    <a:lnTo>
                      <a:pt x="17" y="23"/>
                    </a:lnTo>
                    <a:lnTo>
                      <a:pt x="6" y="40"/>
                    </a:lnTo>
                    <a:lnTo>
                      <a:pt x="0" y="61"/>
                    </a:lnTo>
                    <a:lnTo>
                      <a:pt x="2" y="89"/>
                    </a:lnTo>
                    <a:lnTo>
                      <a:pt x="9" y="111"/>
                    </a:lnTo>
                    <a:lnTo>
                      <a:pt x="21" y="128"/>
                    </a:lnTo>
                    <a:lnTo>
                      <a:pt x="36" y="141"/>
                    </a:lnTo>
                    <a:lnTo>
                      <a:pt x="55" y="148"/>
                    </a:lnTo>
                    <a:lnTo>
                      <a:pt x="84" y="146"/>
                    </a:lnTo>
                    <a:lnTo>
                      <a:pt x="138" y="114"/>
                    </a:lnTo>
                    <a:lnTo>
                      <a:pt x="149" y="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5907" y="-2095"/>
              <a:ext cx="133" cy="132"/>
              <a:chOff x="5907" y="-2095"/>
              <a:chExt cx="133" cy="132"/>
            </a:xfrm>
          </p:grpSpPr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5907" y="-2095"/>
                <a:ext cx="133" cy="132"/>
              </a:xfrm>
              <a:custGeom>
                <a:avLst/>
                <a:gdLst>
                  <a:gd name="T0" fmla="+- 0 5995 5907"/>
                  <a:gd name="T1" fmla="*/ T0 w 133"/>
                  <a:gd name="T2" fmla="+- 0 -2095 -2095"/>
                  <a:gd name="T3" fmla="*/ -2095 h 132"/>
                  <a:gd name="T4" fmla="+- 0 5927 5907"/>
                  <a:gd name="T5" fmla="*/ T4 w 133"/>
                  <a:gd name="T6" fmla="+- 0 -2076 -2095"/>
                  <a:gd name="T7" fmla="*/ -2076 h 132"/>
                  <a:gd name="T8" fmla="+- 0 5907 5907"/>
                  <a:gd name="T9" fmla="*/ T8 w 133"/>
                  <a:gd name="T10" fmla="+- 0 -2042 -2095"/>
                  <a:gd name="T11" fmla="*/ -2042 h 132"/>
                  <a:gd name="T12" fmla="+- 0 5909 5907"/>
                  <a:gd name="T13" fmla="*/ T12 w 133"/>
                  <a:gd name="T14" fmla="+- 0 -2017 -2095"/>
                  <a:gd name="T15" fmla="*/ -2017 h 132"/>
                  <a:gd name="T16" fmla="+- 0 5916 5907"/>
                  <a:gd name="T17" fmla="*/ T16 w 133"/>
                  <a:gd name="T18" fmla="+- 0 -1997 -2095"/>
                  <a:gd name="T19" fmla="*/ -1997 h 132"/>
                  <a:gd name="T20" fmla="+- 0 5929 5907"/>
                  <a:gd name="T21" fmla="*/ T20 w 133"/>
                  <a:gd name="T22" fmla="+- 0 -1981 -2095"/>
                  <a:gd name="T23" fmla="*/ -1981 h 132"/>
                  <a:gd name="T24" fmla="+- 0 5946 5907"/>
                  <a:gd name="T25" fmla="*/ T24 w 133"/>
                  <a:gd name="T26" fmla="+- 0 -1969 -2095"/>
                  <a:gd name="T27" fmla="*/ -1969 h 132"/>
                  <a:gd name="T28" fmla="+- 0 5967 5907"/>
                  <a:gd name="T29" fmla="*/ T28 w 133"/>
                  <a:gd name="T30" fmla="+- 0 -1963 -2095"/>
                  <a:gd name="T31" fmla="*/ -1963 h 132"/>
                  <a:gd name="T32" fmla="+- 0 5992 5907"/>
                  <a:gd name="T33" fmla="*/ T32 w 133"/>
                  <a:gd name="T34" fmla="+- 0 -1967 -2095"/>
                  <a:gd name="T35" fmla="*/ -1967 h 132"/>
                  <a:gd name="T36" fmla="+- 0 6013 5907"/>
                  <a:gd name="T37" fmla="*/ T36 w 133"/>
                  <a:gd name="T38" fmla="+- 0 -1976 -2095"/>
                  <a:gd name="T39" fmla="*/ -1976 h 132"/>
                  <a:gd name="T40" fmla="+- 0 6028 5907"/>
                  <a:gd name="T41" fmla="*/ T40 w 133"/>
                  <a:gd name="T42" fmla="+- 0 -1991 -2095"/>
                  <a:gd name="T43" fmla="*/ -1991 h 132"/>
                  <a:gd name="T44" fmla="+- 0 6038 5907"/>
                  <a:gd name="T45" fmla="*/ T44 w 133"/>
                  <a:gd name="T46" fmla="+- 0 -2008 -2095"/>
                  <a:gd name="T47" fmla="*/ -2008 h 132"/>
                  <a:gd name="T48" fmla="+- 0 6040 5907"/>
                  <a:gd name="T49" fmla="*/ T48 w 133"/>
                  <a:gd name="T50" fmla="+- 0 -2022 -2095"/>
                  <a:gd name="T51" fmla="*/ -2022 h 132"/>
                  <a:gd name="T52" fmla="+- 0 6036 5907"/>
                  <a:gd name="T53" fmla="*/ T52 w 133"/>
                  <a:gd name="T54" fmla="+- 0 -2048 -2095"/>
                  <a:gd name="T55" fmla="*/ -2048 h 132"/>
                  <a:gd name="T56" fmla="+- 0 6026 5907"/>
                  <a:gd name="T57" fmla="*/ T56 w 133"/>
                  <a:gd name="T58" fmla="+- 0 -2070 -2095"/>
                  <a:gd name="T59" fmla="*/ -2070 h 132"/>
                  <a:gd name="T60" fmla="+- 0 6012 5907"/>
                  <a:gd name="T61" fmla="*/ T60 w 133"/>
                  <a:gd name="T62" fmla="+- 0 -2086 -2095"/>
                  <a:gd name="T63" fmla="*/ -2086 h 132"/>
                  <a:gd name="T64" fmla="+- 0 5995 5907"/>
                  <a:gd name="T65" fmla="*/ T64 w 133"/>
                  <a:gd name="T66" fmla="+- 0 -2095 -2095"/>
                  <a:gd name="T67" fmla="*/ -2095 h 1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</a:cxnLst>
                <a:rect l="0" t="0" r="r" b="b"/>
                <a:pathLst>
                  <a:path w="133" h="132">
                    <a:moveTo>
                      <a:pt x="88" y="0"/>
                    </a:moveTo>
                    <a:lnTo>
                      <a:pt x="20" y="19"/>
                    </a:lnTo>
                    <a:lnTo>
                      <a:pt x="0" y="53"/>
                    </a:lnTo>
                    <a:lnTo>
                      <a:pt x="2" y="78"/>
                    </a:lnTo>
                    <a:lnTo>
                      <a:pt x="9" y="98"/>
                    </a:lnTo>
                    <a:lnTo>
                      <a:pt x="22" y="114"/>
                    </a:lnTo>
                    <a:lnTo>
                      <a:pt x="39" y="126"/>
                    </a:lnTo>
                    <a:lnTo>
                      <a:pt x="60" y="132"/>
                    </a:lnTo>
                    <a:lnTo>
                      <a:pt x="85" y="128"/>
                    </a:lnTo>
                    <a:lnTo>
                      <a:pt x="106" y="119"/>
                    </a:lnTo>
                    <a:lnTo>
                      <a:pt x="121" y="104"/>
                    </a:lnTo>
                    <a:lnTo>
                      <a:pt x="131" y="87"/>
                    </a:lnTo>
                    <a:lnTo>
                      <a:pt x="133" y="73"/>
                    </a:lnTo>
                    <a:lnTo>
                      <a:pt x="129" y="47"/>
                    </a:lnTo>
                    <a:lnTo>
                      <a:pt x="119" y="25"/>
                    </a:lnTo>
                    <a:lnTo>
                      <a:pt x="105" y="9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5907" y="-2095"/>
              <a:ext cx="133" cy="132"/>
              <a:chOff x="5907" y="-2095"/>
              <a:chExt cx="133" cy="132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5907" y="-2095"/>
                <a:ext cx="133" cy="132"/>
              </a:xfrm>
              <a:custGeom>
                <a:avLst/>
                <a:gdLst>
                  <a:gd name="T0" fmla="+- 0 6040 5907"/>
                  <a:gd name="T1" fmla="*/ T0 w 133"/>
                  <a:gd name="T2" fmla="+- 0 -2022 -2095"/>
                  <a:gd name="T3" fmla="*/ -2022 h 132"/>
                  <a:gd name="T4" fmla="+- 0 6036 5907"/>
                  <a:gd name="T5" fmla="*/ T4 w 133"/>
                  <a:gd name="T6" fmla="+- 0 -2048 -2095"/>
                  <a:gd name="T7" fmla="*/ -2048 h 132"/>
                  <a:gd name="T8" fmla="+- 0 6026 5907"/>
                  <a:gd name="T9" fmla="*/ T8 w 133"/>
                  <a:gd name="T10" fmla="+- 0 -2070 -2095"/>
                  <a:gd name="T11" fmla="*/ -2070 h 132"/>
                  <a:gd name="T12" fmla="+- 0 6012 5907"/>
                  <a:gd name="T13" fmla="*/ T12 w 133"/>
                  <a:gd name="T14" fmla="+- 0 -2086 -2095"/>
                  <a:gd name="T15" fmla="*/ -2086 h 132"/>
                  <a:gd name="T16" fmla="+- 0 5995 5907"/>
                  <a:gd name="T17" fmla="*/ T16 w 133"/>
                  <a:gd name="T18" fmla="+- 0 -2095 -2095"/>
                  <a:gd name="T19" fmla="*/ -2095 h 132"/>
                  <a:gd name="T20" fmla="+- 0 5967 5907"/>
                  <a:gd name="T21" fmla="*/ T20 w 133"/>
                  <a:gd name="T22" fmla="+- 0 -2094 -2095"/>
                  <a:gd name="T23" fmla="*/ -2094 h 132"/>
                  <a:gd name="T24" fmla="+- 0 5944 5907"/>
                  <a:gd name="T25" fmla="*/ T24 w 133"/>
                  <a:gd name="T26" fmla="+- 0 -2087 -2095"/>
                  <a:gd name="T27" fmla="*/ -2087 h 132"/>
                  <a:gd name="T28" fmla="+- 0 5927 5907"/>
                  <a:gd name="T29" fmla="*/ T28 w 133"/>
                  <a:gd name="T30" fmla="+- 0 -2076 -2095"/>
                  <a:gd name="T31" fmla="*/ -2076 h 132"/>
                  <a:gd name="T32" fmla="+- 0 5914 5907"/>
                  <a:gd name="T33" fmla="*/ T32 w 133"/>
                  <a:gd name="T34" fmla="+- 0 -2061 -2095"/>
                  <a:gd name="T35" fmla="*/ -2061 h 132"/>
                  <a:gd name="T36" fmla="+- 0 5907 5907"/>
                  <a:gd name="T37" fmla="*/ T36 w 133"/>
                  <a:gd name="T38" fmla="+- 0 -2042 -2095"/>
                  <a:gd name="T39" fmla="*/ -2042 h 132"/>
                  <a:gd name="T40" fmla="+- 0 5909 5907"/>
                  <a:gd name="T41" fmla="*/ T40 w 133"/>
                  <a:gd name="T42" fmla="+- 0 -2017 -2095"/>
                  <a:gd name="T43" fmla="*/ -2017 h 132"/>
                  <a:gd name="T44" fmla="+- 0 5916 5907"/>
                  <a:gd name="T45" fmla="*/ T44 w 133"/>
                  <a:gd name="T46" fmla="+- 0 -1997 -2095"/>
                  <a:gd name="T47" fmla="*/ -1997 h 132"/>
                  <a:gd name="T48" fmla="+- 0 5929 5907"/>
                  <a:gd name="T49" fmla="*/ T48 w 133"/>
                  <a:gd name="T50" fmla="+- 0 -1981 -2095"/>
                  <a:gd name="T51" fmla="*/ -1981 h 132"/>
                  <a:gd name="T52" fmla="+- 0 5946 5907"/>
                  <a:gd name="T53" fmla="*/ T52 w 133"/>
                  <a:gd name="T54" fmla="+- 0 -1969 -2095"/>
                  <a:gd name="T55" fmla="*/ -1969 h 132"/>
                  <a:gd name="T56" fmla="+- 0 5967 5907"/>
                  <a:gd name="T57" fmla="*/ T56 w 133"/>
                  <a:gd name="T58" fmla="+- 0 -1963 -2095"/>
                  <a:gd name="T59" fmla="*/ -1963 h 132"/>
                  <a:gd name="T60" fmla="+- 0 5992 5907"/>
                  <a:gd name="T61" fmla="*/ T60 w 133"/>
                  <a:gd name="T62" fmla="+- 0 -1967 -2095"/>
                  <a:gd name="T63" fmla="*/ -1967 h 132"/>
                  <a:gd name="T64" fmla="+- 0 6013 5907"/>
                  <a:gd name="T65" fmla="*/ T64 w 133"/>
                  <a:gd name="T66" fmla="+- 0 -1976 -2095"/>
                  <a:gd name="T67" fmla="*/ -1976 h 132"/>
                  <a:gd name="T68" fmla="+- 0 6028 5907"/>
                  <a:gd name="T69" fmla="*/ T68 w 133"/>
                  <a:gd name="T70" fmla="+- 0 -1991 -2095"/>
                  <a:gd name="T71" fmla="*/ -1991 h 132"/>
                  <a:gd name="T72" fmla="+- 0 6038 5907"/>
                  <a:gd name="T73" fmla="*/ T72 w 133"/>
                  <a:gd name="T74" fmla="+- 0 -2008 -2095"/>
                  <a:gd name="T75" fmla="*/ -2008 h 132"/>
                  <a:gd name="T76" fmla="+- 0 6040 5907"/>
                  <a:gd name="T77" fmla="*/ T76 w 133"/>
                  <a:gd name="T78" fmla="+- 0 -2022 -2095"/>
                  <a:gd name="T79" fmla="*/ -2022 h 13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</a:cxnLst>
                <a:rect l="0" t="0" r="r" b="b"/>
                <a:pathLst>
                  <a:path w="133" h="132">
                    <a:moveTo>
                      <a:pt x="133" y="73"/>
                    </a:moveTo>
                    <a:lnTo>
                      <a:pt x="129" y="47"/>
                    </a:lnTo>
                    <a:lnTo>
                      <a:pt x="119" y="25"/>
                    </a:lnTo>
                    <a:lnTo>
                      <a:pt x="105" y="9"/>
                    </a:lnTo>
                    <a:lnTo>
                      <a:pt x="88" y="0"/>
                    </a:lnTo>
                    <a:lnTo>
                      <a:pt x="60" y="1"/>
                    </a:lnTo>
                    <a:lnTo>
                      <a:pt x="37" y="8"/>
                    </a:lnTo>
                    <a:lnTo>
                      <a:pt x="20" y="19"/>
                    </a:lnTo>
                    <a:lnTo>
                      <a:pt x="7" y="34"/>
                    </a:lnTo>
                    <a:lnTo>
                      <a:pt x="0" y="53"/>
                    </a:lnTo>
                    <a:lnTo>
                      <a:pt x="2" y="78"/>
                    </a:lnTo>
                    <a:lnTo>
                      <a:pt x="9" y="98"/>
                    </a:lnTo>
                    <a:lnTo>
                      <a:pt x="22" y="114"/>
                    </a:lnTo>
                    <a:lnTo>
                      <a:pt x="39" y="126"/>
                    </a:lnTo>
                    <a:lnTo>
                      <a:pt x="60" y="132"/>
                    </a:lnTo>
                    <a:lnTo>
                      <a:pt x="85" y="128"/>
                    </a:lnTo>
                    <a:lnTo>
                      <a:pt x="106" y="119"/>
                    </a:lnTo>
                    <a:lnTo>
                      <a:pt x="121" y="104"/>
                    </a:lnTo>
                    <a:lnTo>
                      <a:pt x="131" y="87"/>
                    </a:lnTo>
                    <a:lnTo>
                      <a:pt x="133" y="7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5756" y="-2320"/>
              <a:ext cx="209" cy="236"/>
              <a:chOff x="5756" y="-2320"/>
              <a:chExt cx="209" cy="236"/>
            </a:xfrm>
          </p:grpSpPr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5756" y="-2320"/>
                <a:ext cx="209" cy="236"/>
              </a:xfrm>
              <a:custGeom>
                <a:avLst/>
                <a:gdLst>
                  <a:gd name="T0" fmla="+- 0 5881 5756"/>
                  <a:gd name="T1" fmla="*/ T0 w 209"/>
                  <a:gd name="T2" fmla="+- 0 -2320 -2320"/>
                  <a:gd name="T3" fmla="*/ -2320 h 236"/>
                  <a:gd name="T4" fmla="+- 0 5811 5756"/>
                  <a:gd name="T5" fmla="*/ T4 w 209"/>
                  <a:gd name="T6" fmla="+- 0 -2303 -2320"/>
                  <a:gd name="T7" fmla="*/ -2303 h 236"/>
                  <a:gd name="T8" fmla="+- 0 5768 5756"/>
                  <a:gd name="T9" fmla="*/ T8 w 209"/>
                  <a:gd name="T10" fmla="+- 0 -2258 -2320"/>
                  <a:gd name="T11" fmla="*/ -2258 h 236"/>
                  <a:gd name="T12" fmla="+- 0 5756 5756"/>
                  <a:gd name="T13" fmla="*/ T12 w 209"/>
                  <a:gd name="T14" fmla="+- 0 -2219 -2320"/>
                  <a:gd name="T15" fmla="*/ -2219 h 236"/>
                  <a:gd name="T16" fmla="+- 0 5757 5756"/>
                  <a:gd name="T17" fmla="*/ T16 w 209"/>
                  <a:gd name="T18" fmla="+- 0 -2193 -2320"/>
                  <a:gd name="T19" fmla="*/ -2193 h 236"/>
                  <a:gd name="T20" fmla="+- 0 5781 5756"/>
                  <a:gd name="T21" fmla="*/ T20 w 209"/>
                  <a:gd name="T22" fmla="+- 0 -2128 -2320"/>
                  <a:gd name="T23" fmla="*/ -2128 h 236"/>
                  <a:gd name="T24" fmla="+- 0 5828 5756"/>
                  <a:gd name="T25" fmla="*/ T24 w 209"/>
                  <a:gd name="T26" fmla="+- 0 -2089 -2320"/>
                  <a:gd name="T27" fmla="*/ -2089 h 236"/>
                  <a:gd name="T28" fmla="+- 0 5847 5756"/>
                  <a:gd name="T29" fmla="*/ T28 w 209"/>
                  <a:gd name="T30" fmla="+- 0 -2083 -2320"/>
                  <a:gd name="T31" fmla="*/ -2083 h 236"/>
                  <a:gd name="T32" fmla="+- 0 5872 5756"/>
                  <a:gd name="T33" fmla="*/ T32 w 209"/>
                  <a:gd name="T34" fmla="+- 0 -2085 -2320"/>
                  <a:gd name="T35" fmla="*/ -2085 h 236"/>
                  <a:gd name="T36" fmla="+- 0 5930 5756"/>
                  <a:gd name="T37" fmla="*/ T36 w 209"/>
                  <a:gd name="T38" fmla="+- 0 -2117 -2320"/>
                  <a:gd name="T39" fmla="*/ -2117 h 236"/>
                  <a:gd name="T40" fmla="+- 0 5961 5756"/>
                  <a:gd name="T41" fmla="*/ T40 w 209"/>
                  <a:gd name="T42" fmla="+- 0 -2172 -2320"/>
                  <a:gd name="T43" fmla="*/ -2172 h 236"/>
                  <a:gd name="T44" fmla="+- 0 5965 5756"/>
                  <a:gd name="T45" fmla="*/ T44 w 209"/>
                  <a:gd name="T46" fmla="+- 0 -2202 -2320"/>
                  <a:gd name="T47" fmla="*/ -2202 h 236"/>
                  <a:gd name="T48" fmla="+- 0 5963 5756"/>
                  <a:gd name="T49" fmla="*/ T48 w 209"/>
                  <a:gd name="T50" fmla="+- 0 -2225 -2320"/>
                  <a:gd name="T51" fmla="*/ -2225 h 236"/>
                  <a:gd name="T52" fmla="+- 0 5935 5756"/>
                  <a:gd name="T53" fmla="*/ T52 w 209"/>
                  <a:gd name="T54" fmla="+- 0 -2285 -2320"/>
                  <a:gd name="T55" fmla="*/ -2285 h 236"/>
                  <a:gd name="T56" fmla="+- 0 5881 5756"/>
                  <a:gd name="T57" fmla="*/ T56 w 209"/>
                  <a:gd name="T58" fmla="+- 0 -2320 -2320"/>
                  <a:gd name="T59" fmla="*/ -2320 h 2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</a:cxnLst>
                <a:rect l="0" t="0" r="r" b="b"/>
                <a:pathLst>
                  <a:path w="209" h="236">
                    <a:moveTo>
                      <a:pt x="125" y="0"/>
                    </a:moveTo>
                    <a:lnTo>
                      <a:pt x="55" y="17"/>
                    </a:lnTo>
                    <a:lnTo>
                      <a:pt x="12" y="62"/>
                    </a:lnTo>
                    <a:lnTo>
                      <a:pt x="0" y="101"/>
                    </a:lnTo>
                    <a:lnTo>
                      <a:pt x="1" y="127"/>
                    </a:lnTo>
                    <a:lnTo>
                      <a:pt x="25" y="192"/>
                    </a:lnTo>
                    <a:lnTo>
                      <a:pt x="72" y="231"/>
                    </a:lnTo>
                    <a:lnTo>
                      <a:pt x="91" y="237"/>
                    </a:lnTo>
                    <a:lnTo>
                      <a:pt x="116" y="235"/>
                    </a:lnTo>
                    <a:lnTo>
                      <a:pt x="174" y="203"/>
                    </a:lnTo>
                    <a:lnTo>
                      <a:pt x="205" y="148"/>
                    </a:lnTo>
                    <a:lnTo>
                      <a:pt x="209" y="118"/>
                    </a:lnTo>
                    <a:lnTo>
                      <a:pt x="207" y="95"/>
                    </a:lnTo>
                    <a:lnTo>
                      <a:pt x="179" y="35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5756" y="-2320"/>
              <a:ext cx="209" cy="236"/>
              <a:chOff x="5756" y="-2320"/>
              <a:chExt cx="209" cy="236"/>
            </a:xfrm>
          </p:grpSpPr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5756" y="-2320"/>
                <a:ext cx="209" cy="236"/>
              </a:xfrm>
              <a:custGeom>
                <a:avLst/>
                <a:gdLst>
                  <a:gd name="T0" fmla="+- 0 5965 5756"/>
                  <a:gd name="T1" fmla="*/ T0 w 209"/>
                  <a:gd name="T2" fmla="+- 0 -2202 -2320"/>
                  <a:gd name="T3" fmla="*/ -2202 h 236"/>
                  <a:gd name="T4" fmla="+- 0 5947 5756"/>
                  <a:gd name="T5" fmla="*/ T4 w 209"/>
                  <a:gd name="T6" fmla="+- 0 -2267 -2320"/>
                  <a:gd name="T7" fmla="*/ -2267 h 236"/>
                  <a:gd name="T8" fmla="+- 0 5901 5756"/>
                  <a:gd name="T9" fmla="*/ T8 w 209"/>
                  <a:gd name="T10" fmla="+- 0 -2312 -2320"/>
                  <a:gd name="T11" fmla="*/ -2312 h 236"/>
                  <a:gd name="T12" fmla="+- 0 5881 5756"/>
                  <a:gd name="T13" fmla="*/ T12 w 209"/>
                  <a:gd name="T14" fmla="+- 0 -2320 -2320"/>
                  <a:gd name="T15" fmla="*/ -2320 h 236"/>
                  <a:gd name="T16" fmla="+- 0 5855 5756"/>
                  <a:gd name="T17" fmla="*/ T16 w 209"/>
                  <a:gd name="T18" fmla="+- 0 -2318 -2320"/>
                  <a:gd name="T19" fmla="*/ -2318 h 236"/>
                  <a:gd name="T20" fmla="+- 0 5794 5756"/>
                  <a:gd name="T21" fmla="*/ T20 w 209"/>
                  <a:gd name="T22" fmla="+- 0 -2290 -2320"/>
                  <a:gd name="T23" fmla="*/ -2290 h 236"/>
                  <a:gd name="T24" fmla="+- 0 5760 5756"/>
                  <a:gd name="T25" fmla="*/ T24 w 209"/>
                  <a:gd name="T26" fmla="+- 0 -2239 -2320"/>
                  <a:gd name="T27" fmla="*/ -2239 h 236"/>
                  <a:gd name="T28" fmla="+- 0 5756 5756"/>
                  <a:gd name="T29" fmla="*/ T28 w 209"/>
                  <a:gd name="T30" fmla="+- 0 -2219 -2320"/>
                  <a:gd name="T31" fmla="*/ -2219 h 236"/>
                  <a:gd name="T32" fmla="+- 0 5757 5756"/>
                  <a:gd name="T33" fmla="*/ T32 w 209"/>
                  <a:gd name="T34" fmla="+- 0 -2193 -2320"/>
                  <a:gd name="T35" fmla="*/ -2193 h 236"/>
                  <a:gd name="T36" fmla="+- 0 5781 5756"/>
                  <a:gd name="T37" fmla="*/ T36 w 209"/>
                  <a:gd name="T38" fmla="+- 0 -2128 -2320"/>
                  <a:gd name="T39" fmla="*/ -2128 h 236"/>
                  <a:gd name="T40" fmla="+- 0 5828 5756"/>
                  <a:gd name="T41" fmla="*/ T40 w 209"/>
                  <a:gd name="T42" fmla="+- 0 -2089 -2320"/>
                  <a:gd name="T43" fmla="*/ -2089 h 236"/>
                  <a:gd name="T44" fmla="+- 0 5847 5756"/>
                  <a:gd name="T45" fmla="*/ T44 w 209"/>
                  <a:gd name="T46" fmla="+- 0 -2083 -2320"/>
                  <a:gd name="T47" fmla="*/ -2083 h 236"/>
                  <a:gd name="T48" fmla="+- 0 5872 5756"/>
                  <a:gd name="T49" fmla="*/ T48 w 209"/>
                  <a:gd name="T50" fmla="+- 0 -2085 -2320"/>
                  <a:gd name="T51" fmla="*/ -2085 h 236"/>
                  <a:gd name="T52" fmla="+- 0 5930 5756"/>
                  <a:gd name="T53" fmla="*/ T52 w 209"/>
                  <a:gd name="T54" fmla="+- 0 -2117 -2320"/>
                  <a:gd name="T55" fmla="*/ -2117 h 236"/>
                  <a:gd name="T56" fmla="+- 0 5961 5756"/>
                  <a:gd name="T57" fmla="*/ T56 w 209"/>
                  <a:gd name="T58" fmla="+- 0 -2172 -2320"/>
                  <a:gd name="T59" fmla="*/ -2172 h 236"/>
                  <a:gd name="T60" fmla="+- 0 5965 5756"/>
                  <a:gd name="T61" fmla="*/ T60 w 209"/>
                  <a:gd name="T62" fmla="+- 0 -2202 -2320"/>
                  <a:gd name="T63" fmla="*/ -2202 h 23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209" h="236">
                    <a:moveTo>
                      <a:pt x="209" y="118"/>
                    </a:moveTo>
                    <a:lnTo>
                      <a:pt x="191" y="53"/>
                    </a:lnTo>
                    <a:lnTo>
                      <a:pt x="145" y="8"/>
                    </a:lnTo>
                    <a:lnTo>
                      <a:pt x="125" y="0"/>
                    </a:lnTo>
                    <a:lnTo>
                      <a:pt x="99" y="2"/>
                    </a:lnTo>
                    <a:lnTo>
                      <a:pt x="38" y="30"/>
                    </a:lnTo>
                    <a:lnTo>
                      <a:pt x="4" y="81"/>
                    </a:lnTo>
                    <a:lnTo>
                      <a:pt x="0" y="101"/>
                    </a:lnTo>
                    <a:lnTo>
                      <a:pt x="1" y="127"/>
                    </a:lnTo>
                    <a:lnTo>
                      <a:pt x="25" y="192"/>
                    </a:lnTo>
                    <a:lnTo>
                      <a:pt x="72" y="231"/>
                    </a:lnTo>
                    <a:lnTo>
                      <a:pt x="91" y="237"/>
                    </a:lnTo>
                    <a:lnTo>
                      <a:pt x="116" y="235"/>
                    </a:lnTo>
                    <a:lnTo>
                      <a:pt x="174" y="203"/>
                    </a:lnTo>
                    <a:lnTo>
                      <a:pt x="205" y="148"/>
                    </a:lnTo>
                    <a:lnTo>
                      <a:pt x="209" y="11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5636" y="-2457"/>
              <a:ext cx="149" cy="134"/>
              <a:chOff x="5636" y="-2457"/>
              <a:chExt cx="149" cy="134"/>
            </a:xfrm>
          </p:grpSpPr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5636" y="-2457"/>
                <a:ext cx="149" cy="134"/>
              </a:xfrm>
              <a:custGeom>
                <a:avLst/>
                <a:gdLst>
                  <a:gd name="T0" fmla="+- 0 5717 5636"/>
                  <a:gd name="T1" fmla="*/ T0 w 149"/>
                  <a:gd name="T2" fmla="+- 0 -2457 -2457"/>
                  <a:gd name="T3" fmla="*/ -2457 h 134"/>
                  <a:gd name="T4" fmla="+- 0 5653 5636"/>
                  <a:gd name="T5" fmla="*/ T4 w 149"/>
                  <a:gd name="T6" fmla="+- 0 -2434 -2457"/>
                  <a:gd name="T7" fmla="*/ -2434 h 134"/>
                  <a:gd name="T8" fmla="+- 0 5636 5636"/>
                  <a:gd name="T9" fmla="*/ T8 w 149"/>
                  <a:gd name="T10" fmla="+- 0 -2396 -2457"/>
                  <a:gd name="T11" fmla="*/ -2396 h 134"/>
                  <a:gd name="T12" fmla="+- 0 5638 5636"/>
                  <a:gd name="T13" fmla="*/ T12 w 149"/>
                  <a:gd name="T14" fmla="+- 0 -2373 -2457"/>
                  <a:gd name="T15" fmla="*/ -2373 h 134"/>
                  <a:gd name="T16" fmla="+- 0 5647 5636"/>
                  <a:gd name="T17" fmla="*/ T16 w 149"/>
                  <a:gd name="T18" fmla="+- 0 -2353 -2457"/>
                  <a:gd name="T19" fmla="*/ -2353 h 134"/>
                  <a:gd name="T20" fmla="+- 0 5661 5636"/>
                  <a:gd name="T21" fmla="*/ T20 w 149"/>
                  <a:gd name="T22" fmla="+- 0 -2338 -2457"/>
                  <a:gd name="T23" fmla="*/ -2338 h 134"/>
                  <a:gd name="T24" fmla="+- 0 5680 5636"/>
                  <a:gd name="T25" fmla="*/ T24 w 149"/>
                  <a:gd name="T26" fmla="+- 0 -2328 -2457"/>
                  <a:gd name="T27" fmla="*/ -2328 h 134"/>
                  <a:gd name="T28" fmla="+- 0 5702 5636"/>
                  <a:gd name="T29" fmla="*/ T28 w 149"/>
                  <a:gd name="T30" fmla="+- 0 -2323 -2457"/>
                  <a:gd name="T31" fmla="*/ -2323 h 134"/>
                  <a:gd name="T32" fmla="+- 0 5731 5636"/>
                  <a:gd name="T33" fmla="*/ T32 w 149"/>
                  <a:gd name="T34" fmla="+- 0 -2326 -2457"/>
                  <a:gd name="T35" fmla="*/ -2326 h 134"/>
                  <a:gd name="T36" fmla="+- 0 5781 5636"/>
                  <a:gd name="T37" fmla="*/ T36 w 149"/>
                  <a:gd name="T38" fmla="+- 0 -2363 -2457"/>
                  <a:gd name="T39" fmla="*/ -2363 h 134"/>
                  <a:gd name="T40" fmla="+- 0 5785 5636"/>
                  <a:gd name="T41" fmla="*/ T40 w 149"/>
                  <a:gd name="T42" fmla="+- 0 -2382 -2457"/>
                  <a:gd name="T43" fmla="*/ -2382 h 134"/>
                  <a:gd name="T44" fmla="+- 0 5782 5636"/>
                  <a:gd name="T45" fmla="*/ T44 w 149"/>
                  <a:gd name="T46" fmla="+- 0 -2406 -2457"/>
                  <a:gd name="T47" fmla="*/ -2406 h 134"/>
                  <a:gd name="T48" fmla="+- 0 5773 5636"/>
                  <a:gd name="T49" fmla="*/ T48 w 149"/>
                  <a:gd name="T50" fmla="+- 0 -2426 -2457"/>
                  <a:gd name="T51" fmla="*/ -2426 h 134"/>
                  <a:gd name="T52" fmla="+- 0 5759 5636"/>
                  <a:gd name="T53" fmla="*/ T52 w 149"/>
                  <a:gd name="T54" fmla="+- 0 -2442 -2457"/>
                  <a:gd name="T55" fmla="*/ -2442 h 134"/>
                  <a:gd name="T56" fmla="+- 0 5740 5636"/>
                  <a:gd name="T57" fmla="*/ T56 w 149"/>
                  <a:gd name="T58" fmla="+- 0 -2452 -2457"/>
                  <a:gd name="T59" fmla="*/ -2452 h 134"/>
                  <a:gd name="T60" fmla="+- 0 5717 5636"/>
                  <a:gd name="T61" fmla="*/ T60 w 149"/>
                  <a:gd name="T62" fmla="+- 0 -2457 -2457"/>
                  <a:gd name="T63" fmla="*/ -2457 h 1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49" h="134">
                    <a:moveTo>
                      <a:pt x="81" y="0"/>
                    </a:moveTo>
                    <a:lnTo>
                      <a:pt x="17" y="23"/>
                    </a:lnTo>
                    <a:lnTo>
                      <a:pt x="0" y="61"/>
                    </a:lnTo>
                    <a:lnTo>
                      <a:pt x="2" y="84"/>
                    </a:lnTo>
                    <a:lnTo>
                      <a:pt x="11" y="104"/>
                    </a:lnTo>
                    <a:lnTo>
                      <a:pt x="25" y="119"/>
                    </a:lnTo>
                    <a:lnTo>
                      <a:pt x="44" y="129"/>
                    </a:lnTo>
                    <a:lnTo>
                      <a:pt x="66" y="134"/>
                    </a:lnTo>
                    <a:lnTo>
                      <a:pt x="95" y="131"/>
                    </a:lnTo>
                    <a:lnTo>
                      <a:pt x="145" y="94"/>
                    </a:lnTo>
                    <a:lnTo>
                      <a:pt x="149" y="75"/>
                    </a:lnTo>
                    <a:lnTo>
                      <a:pt x="146" y="51"/>
                    </a:lnTo>
                    <a:lnTo>
                      <a:pt x="137" y="31"/>
                    </a:lnTo>
                    <a:lnTo>
                      <a:pt x="123" y="15"/>
                    </a:lnTo>
                    <a:lnTo>
                      <a:pt x="104" y="5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5636" y="-2457"/>
              <a:ext cx="149" cy="134"/>
              <a:chOff x="5636" y="-2457"/>
              <a:chExt cx="149" cy="134"/>
            </a:xfrm>
          </p:grpSpPr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5636" y="-2457"/>
                <a:ext cx="149" cy="134"/>
              </a:xfrm>
              <a:custGeom>
                <a:avLst/>
                <a:gdLst>
                  <a:gd name="T0" fmla="+- 0 5785 5636"/>
                  <a:gd name="T1" fmla="*/ T0 w 149"/>
                  <a:gd name="T2" fmla="+- 0 -2382 -2457"/>
                  <a:gd name="T3" fmla="*/ -2382 h 134"/>
                  <a:gd name="T4" fmla="+- 0 5759 5636"/>
                  <a:gd name="T5" fmla="*/ T4 w 149"/>
                  <a:gd name="T6" fmla="+- 0 -2442 -2457"/>
                  <a:gd name="T7" fmla="*/ -2442 h 134"/>
                  <a:gd name="T8" fmla="+- 0 5717 5636"/>
                  <a:gd name="T9" fmla="*/ T8 w 149"/>
                  <a:gd name="T10" fmla="+- 0 -2457 -2457"/>
                  <a:gd name="T11" fmla="*/ -2457 h 134"/>
                  <a:gd name="T12" fmla="+- 0 5691 5636"/>
                  <a:gd name="T13" fmla="*/ T12 w 149"/>
                  <a:gd name="T14" fmla="+- 0 -2454 -2457"/>
                  <a:gd name="T15" fmla="*/ -2454 h 134"/>
                  <a:gd name="T16" fmla="+- 0 5670 5636"/>
                  <a:gd name="T17" fmla="*/ T16 w 149"/>
                  <a:gd name="T18" fmla="+- 0 -2446 -2457"/>
                  <a:gd name="T19" fmla="*/ -2446 h 134"/>
                  <a:gd name="T20" fmla="+- 0 5653 5636"/>
                  <a:gd name="T21" fmla="*/ T20 w 149"/>
                  <a:gd name="T22" fmla="+- 0 -2434 -2457"/>
                  <a:gd name="T23" fmla="*/ -2434 h 134"/>
                  <a:gd name="T24" fmla="+- 0 5642 5636"/>
                  <a:gd name="T25" fmla="*/ T24 w 149"/>
                  <a:gd name="T26" fmla="+- 0 -2417 -2457"/>
                  <a:gd name="T27" fmla="*/ -2417 h 134"/>
                  <a:gd name="T28" fmla="+- 0 5636 5636"/>
                  <a:gd name="T29" fmla="*/ T28 w 149"/>
                  <a:gd name="T30" fmla="+- 0 -2396 -2457"/>
                  <a:gd name="T31" fmla="*/ -2396 h 134"/>
                  <a:gd name="T32" fmla="+- 0 5638 5636"/>
                  <a:gd name="T33" fmla="*/ T32 w 149"/>
                  <a:gd name="T34" fmla="+- 0 -2373 -2457"/>
                  <a:gd name="T35" fmla="*/ -2373 h 134"/>
                  <a:gd name="T36" fmla="+- 0 5647 5636"/>
                  <a:gd name="T37" fmla="*/ T36 w 149"/>
                  <a:gd name="T38" fmla="+- 0 -2353 -2457"/>
                  <a:gd name="T39" fmla="*/ -2353 h 134"/>
                  <a:gd name="T40" fmla="+- 0 5661 5636"/>
                  <a:gd name="T41" fmla="*/ T40 w 149"/>
                  <a:gd name="T42" fmla="+- 0 -2338 -2457"/>
                  <a:gd name="T43" fmla="*/ -2338 h 134"/>
                  <a:gd name="T44" fmla="+- 0 5680 5636"/>
                  <a:gd name="T45" fmla="*/ T44 w 149"/>
                  <a:gd name="T46" fmla="+- 0 -2328 -2457"/>
                  <a:gd name="T47" fmla="*/ -2328 h 134"/>
                  <a:gd name="T48" fmla="+- 0 5702 5636"/>
                  <a:gd name="T49" fmla="*/ T48 w 149"/>
                  <a:gd name="T50" fmla="+- 0 -2323 -2457"/>
                  <a:gd name="T51" fmla="*/ -2323 h 134"/>
                  <a:gd name="T52" fmla="+- 0 5731 5636"/>
                  <a:gd name="T53" fmla="*/ T52 w 149"/>
                  <a:gd name="T54" fmla="+- 0 -2326 -2457"/>
                  <a:gd name="T55" fmla="*/ -2326 h 134"/>
                  <a:gd name="T56" fmla="+- 0 5781 5636"/>
                  <a:gd name="T57" fmla="*/ T56 w 149"/>
                  <a:gd name="T58" fmla="+- 0 -2363 -2457"/>
                  <a:gd name="T59" fmla="*/ -2363 h 134"/>
                  <a:gd name="T60" fmla="+- 0 5785 5636"/>
                  <a:gd name="T61" fmla="*/ T60 w 149"/>
                  <a:gd name="T62" fmla="+- 0 -2382 -2457"/>
                  <a:gd name="T63" fmla="*/ -2382 h 13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49" h="134">
                    <a:moveTo>
                      <a:pt x="149" y="75"/>
                    </a:moveTo>
                    <a:lnTo>
                      <a:pt x="123" y="15"/>
                    </a:lnTo>
                    <a:lnTo>
                      <a:pt x="81" y="0"/>
                    </a:lnTo>
                    <a:lnTo>
                      <a:pt x="55" y="3"/>
                    </a:lnTo>
                    <a:lnTo>
                      <a:pt x="34" y="11"/>
                    </a:lnTo>
                    <a:lnTo>
                      <a:pt x="17" y="23"/>
                    </a:lnTo>
                    <a:lnTo>
                      <a:pt x="6" y="40"/>
                    </a:lnTo>
                    <a:lnTo>
                      <a:pt x="0" y="61"/>
                    </a:lnTo>
                    <a:lnTo>
                      <a:pt x="2" y="84"/>
                    </a:lnTo>
                    <a:lnTo>
                      <a:pt x="11" y="104"/>
                    </a:lnTo>
                    <a:lnTo>
                      <a:pt x="25" y="119"/>
                    </a:lnTo>
                    <a:lnTo>
                      <a:pt x="44" y="129"/>
                    </a:lnTo>
                    <a:lnTo>
                      <a:pt x="66" y="134"/>
                    </a:lnTo>
                    <a:lnTo>
                      <a:pt x="95" y="131"/>
                    </a:lnTo>
                    <a:lnTo>
                      <a:pt x="145" y="94"/>
                    </a:lnTo>
                    <a:lnTo>
                      <a:pt x="149" y="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5575" y="-2277"/>
              <a:ext cx="135" cy="285"/>
              <a:chOff x="5575" y="-2277"/>
              <a:chExt cx="135" cy="285"/>
            </a:xfrm>
          </p:grpSpPr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5575" y="-2277"/>
                <a:ext cx="135" cy="285"/>
              </a:xfrm>
              <a:custGeom>
                <a:avLst/>
                <a:gdLst>
                  <a:gd name="T0" fmla="+- 0 5651 5575"/>
                  <a:gd name="T1" fmla="*/ T0 w 135"/>
                  <a:gd name="T2" fmla="+- 0 -2277 -2277"/>
                  <a:gd name="T3" fmla="*/ -2277 h 285"/>
                  <a:gd name="T4" fmla="+- 0 5597 5575"/>
                  <a:gd name="T5" fmla="*/ T4 w 135"/>
                  <a:gd name="T6" fmla="+- 0 -2240 -2277"/>
                  <a:gd name="T7" fmla="*/ -2240 h 285"/>
                  <a:gd name="T8" fmla="+- 0 5577 5575"/>
                  <a:gd name="T9" fmla="*/ T8 w 135"/>
                  <a:gd name="T10" fmla="+- 0 -2170 -2277"/>
                  <a:gd name="T11" fmla="*/ -2170 h 285"/>
                  <a:gd name="T12" fmla="+- 0 5575 5575"/>
                  <a:gd name="T13" fmla="*/ T12 w 135"/>
                  <a:gd name="T14" fmla="+- 0 -2140 -2277"/>
                  <a:gd name="T15" fmla="*/ -2140 h 285"/>
                  <a:gd name="T16" fmla="+- 0 5576 5575"/>
                  <a:gd name="T17" fmla="*/ T16 w 135"/>
                  <a:gd name="T18" fmla="+- 0 -2110 -2277"/>
                  <a:gd name="T19" fmla="*/ -2110 h 285"/>
                  <a:gd name="T20" fmla="+- 0 5594 5575"/>
                  <a:gd name="T21" fmla="*/ T20 w 135"/>
                  <a:gd name="T22" fmla="+- 0 -2036 -2277"/>
                  <a:gd name="T23" fmla="*/ -2036 h 285"/>
                  <a:gd name="T24" fmla="+- 0 5645 5575"/>
                  <a:gd name="T25" fmla="*/ T24 w 135"/>
                  <a:gd name="T26" fmla="+- 0 -1993 -2277"/>
                  <a:gd name="T27" fmla="*/ -1993 h 285"/>
                  <a:gd name="T28" fmla="+- 0 5659 5575"/>
                  <a:gd name="T29" fmla="*/ T28 w 135"/>
                  <a:gd name="T30" fmla="+- 0 -1996 -2277"/>
                  <a:gd name="T31" fmla="*/ -1996 h 285"/>
                  <a:gd name="T32" fmla="+- 0 5701 5575"/>
                  <a:gd name="T33" fmla="*/ T32 w 135"/>
                  <a:gd name="T34" fmla="+- 0 -2059 -2277"/>
                  <a:gd name="T35" fmla="*/ -2059 h 285"/>
                  <a:gd name="T36" fmla="+- 0 5710 5575"/>
                  <a:gd name="T37" fmla="*/ T36 w 135"/>
                  <a:gd name="T38" fmla="+- 0 -2127 -2277"/>
                  <a:gd name="T39" fmla="*/ -2127 h 285"/>
                  <a:gd name="T40" fmla="+- 0 5708 5575"/>
                  <a:gd name="T41" fmla="*/ T40 w 135"/>
                  <a:gd name="T42" fmla="+- 0 -2159 -2277"/>
                  <a:gd name="T43" fmla="*/ -2159 h 285"/>
                  <a:gd name="T44" fmla="+- 0 5691 5575"/>
                  <a:gd name="T45" fmla="*/ T44 w 135"/>
                  <a:gd name="T46" fmla="+- 0 -2235 -2277"/>
                  <a:gd name="T47" fmla="*/ -2235 h 285"/>
                  <a:gd name="T48" fmla="+- 0 5651 5575"/>
                  <a:gd name="T49" fmla="*/ T48 w 135"/>
                  <a:gd name="T50" fmla="+- 0 -2277 -2277"/>
                  <a:gd name="T51" fmla="*/ -2277 h 28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35" h="285">
                    <a:moveTo>
                      <a:pt x="76" y="0"/>
                    </a:moveTo>
                    <a:lnTo>
                      <a:pt x="22" y="37"/>
                    </a:lnTo>
                    <a:lnTo>
                      <a:pt x="2" y="107"/>
                    </a:lnTo>
                    <a:lnTo>
                      <a:pt x="0" y="137"/>
                    </a:lnTo>
                    <a:lnTo>
                      <a:pt x="1" y="167"/>
                    </a:lnTo>
                    <a:lnTo>
                      <a:pt x="19" y="241"/>
                    </a:lnTo>
                    <a:lnTo>
                      <a:pt x="70" y="284"/>
                    </a:lnTo>
                    <a:lnTo>
                      <a:pt x="84" y="281"/>
                    </a:lnTo>
                    <a:lnTo>
                      <a:pt x="126" y="218"/>
                    </a:lnTo>
                    <a:lnTo>
                      <a:pt x="135" y="150"/>
                    </a:lnTo>
                    <a:lnTo>
                      <a:pt x="133" y="118"/>
                    </a:lnTo>
                    <a:lnTo>
                      <a:pt x="116" y="42"/>
                    </a:lnTo>
                    <a:lnTo>
                      <a:pt x="76" y="0"/>
                    </a:lnTo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>
              <a:off x="5575" y="-2277"/>
              <a:ext cx="135" cy="285"/>
              <a:chOff x="5575" y="-2277"/>
              <a:chExt cx="135" cy="285"/>
            </a:xfrm>
          </p:grpSpPr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5575" y="-2277"/>
                <a:ext cx="135" cy="285"/>
              </a:xfrm>
              <a:custGeom>
                <a:avLst/>
                <a:gdLst>
                  <a:gd name="T0" fmla="+- 0 5710 5575"/>
                  <a:gd name="T1" fmla="*/ T0 w 135"/>
                  <a:gd name="T2" fmla="+- 0 -2127 -2277"/>
                  <a:gd name="T3" fmla="*/ -2127 h 285"/>
                  <a:gd name="T4" fmla="+- 0 5705 5575"/>
                  <a:gd name="T5" fmla="*/ T4 w 135"/>
                  <a:gd name="T6" fmla="+- 0 -2188 -2277"/>
                  <a:gd name="T7" fmla="*/ -2188 h 285"/>
                  <a:gd name="T8" fmla="+- 0 5682 5575"/>
                  <a:gd name="T9" fmla="*/ T8 w 135"/>
                  <a:gd name="T10" fmla="+- 0 -2253 -2277"/>
                  <a:gd name="T11" fmla="*/ -2253 h 285"/>
                  <a:gd name="T12" fmla="+- 0 5651 5575"/>
                  <a:gd name="T13" fmla="*/ T12 w 135"/>
                  <a:gd name="T14" fmla="+- 0 -2277 -2277"/>
                  <a:gd name="T15" fmla="*/ -2277 h 285"/>
                  <a:gd name="T16" fmla="+- 0 5635 5575"/>
                  <a:gd name="T17" fmla="*/ T16 w 135"/>
                  <a:gd name="T18" fmla="+- 0 -2275 -2277"/>
                  <a:gd name="T19" fmla="*/ -2275 h 285"/>
                  <a:gd name="T20" fmla="+- 0 5589 5575"/>
                  <a:gd name="T21" fmla="*/ T20 w 135"/>
                  <a:gd name="T22" fmla="+- 0 -2220 -2277"/>
                  <a:gd name="T23" fmla="*/ -2220 h 285"/>
                  <a:gd name="T24" fmla="+- 0 5575 5575"/>
                  <a:gd name="T25" fmla="*/ T24 w 135"/>
                  <a:gd name="T26" fmla="+- 0 -2140 -2277"/>
                  <a:gd name="T27" fmla="*/ -2140 h 285"/>
                  <a:gd name="T28" fmla="+- 0 5576 5575"/>
                  <a:gd name="T29" fmla="*/ T28 w 135"/>
                  <a:gd name="T30" fmla="+- 0 -2110 -2277"/>
                  <a:gd name="T31" fmla="*/ -2110 h 285"/>
                  <a:gd name="T32" fmla="+- 0 5594 5575"/>
                  <a:gd name="T33" fmla="*/ T32 w 135"/>
                  <a:gd name="T34" fmla="+- 0 -2036 -2277"/>
                  <a:gd name="T35" fmla="*/ -2036 h 285"/>
                  <a:gd name="T36" fmla="+- 0 5645 5575"/>
                  <a:gd name="T37" fmla="*/ T36 w 135"/>
                  <a:gd name="T38" fmla="+- 0 -1993 -2277"/>
                  <a:gd name="T39" fmla="*/ -1993 h 285"/>
                  <a:gd name="T40" fmla="+- 0 5659 5575"/>
                  <a:gd name="T41" fmla="*/ T40 w 135"/>
                  <a:gd name="T42" fmla="+- 0 -1996 -2277"/>
                  <a:gd name="T43" fmla="*/ -1996 h 285"/>
                  <a:gd name="T44" fmla="+- 0 5701 5575"/>
                  <a:gd name="T45" fmla="*/ T44 w 135"/>
                  <a:gd name="T46" fmla="+- 0 -2059 -2277"/>
                  <a:gd name="T47" fmla="*/ -2059 h 285"/>
                  <a:gd name="T48" fmla="+- 0 5710 5575"/>
                  <a:gd name="T49" fmla="*/ T48 w 135"/>
                  <a:gd name="T50" fmla="+- 0 -2127 -2277"/>
                  <a:gd name="T51" fmla="*/ -2127 h 28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35" h="285">
                    <a:moveTo>
                      <a:pt x="135" y="150"/>
                    </a:moveTo>
                    <a:lnTo>
                      <a:pt x="130" y="89"/>
                    </a:lnTo>
                    <a:lnTo>
                      <a:pt x="107" y="24"/>
                    </a:lnTo>
                    <a:lnTo>
                      <a:pt x="76" y="0"/>
                    </a:lnTo>
                    <a:lnTo>
                      <a:pt x="60" y="2"/>
                    </a:lnTo>
                    <a:lnTo>
                      <a:pt x="14" y="57"/>
                    </a:lnTo>
                    <a:lnTo>
                      <a:pt x="0" y="137"/>
                    </a:lnTo>
                    <a:lnTo>
                      <a:pt x="1" y="167"/>
                    </a:lnTo>
                    <a:lnTo>
                      <a:pt x="19" y="241"/>
                    </a:lnTo>
                    <a:lnTo>
                      <a:pt x="70" y="284"/>
                    </a:lnTo>
                    <a:lnTo>
                      <a:pt x="84" y="281"/>
                    </a:lnTo>
                    <a:lnTo>
                      <a:pt x="126" y="218"/>
                    </a:lnTo>
                    <a:lnTo>
                      <a:pt x="135" y="15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6040" y="-2157"/>
              <a:ext cx="2" cy="885"/>
              <a:chOff x="6040" y="-2157"/>
              <a:chExt cx="2" cy="885"/>
            </a:xfrm>
          </p:grpSpPr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6040" y="-2157"/>
                <a:ext cx="2" cy="885"/>
              </a:xfrm>
              <a:custGeom>
                <a:avLst/>
                <a:gdLst>
                  <a:gd name="T0" fmla="+- 0 -2157 -2157"/>
                  <a:gd name="T1" fmla="*/ -2157 h 885"/>
                  <a:gd name="T2" fmla="+- 0 -1272 -2157"/>
                  <a:gd name="T3" fmla="*/ -1272 h 885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85">
                    <a:moveTo>
                      <a:pt x="0" y="0"/>
                    </a:moveTo>
                    <a:lnTo>
                      <a:pt x="0" y="88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5955" y="-1308"/>
              <a:ext cx="165" cy="150"/>
              <a:chOff x="5955" y="-1308"/>
              <a:chExt cx="165" cy="150"/>
            </a:xfrm>
          </p:grpSpPr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5955" y="-1308"/>
                <a:ext cx="165" cy="150"/>
              </a:xfrm>
              <a:custGeom>
                <a:avLst/>
                <a:gdLst>
                  <a:gd name="T0" fmla="+- 0 6120 5955"/>
                  <a:gd name="T1" fmla="*/ T0 w 165"/>
                  <a:gd name="T2" fmla="+- 0 -1308 -1308"/>
                  <a:gd name="T3" fmla="*/ -1308 h 150"/>
                  <a:gd name="T4" fmla="+- 0 5955 5955"/>
                  <a:gd name="T5" fmla="*/ T4 w 165"/>
                  <a:gd name="T6" fmla="+- 0 -1308 -1308"/>
                  <a:gd name="T7" fmla="*/ -1308 h 150"/>
                  <a:gd name="T8" fmla="+- 0 6045 5955"/>
                  <a:gd name="T9" fmla="*/ T8 w 165"/>
                  <a:gd name="T10" fmla="+- 0 -1158 -1308"/>
                  <a:gd name="T11" fmla="*/ -1158 h 150"/>
                  <a:gd name="T12" fmla="+- 0 6120 5955"/>
                  <a:gd name="T13" fmla="*/ T12 w 165"/>
                  <a:gd name="T14" fmla="+- 0 -1308 -1308"/>
                  <a:gd name="T15" fmla="*/ -1308 h 1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5" h="150">
                    <a:moveTo>
                      <a:pt x="165" y="0"/>
                    </a:moveTo>
                    <a:lnTo>
                      <a:pt x="0" y="0"/>
                    </a:lnTo>
                    <a:lnTo>
                      <a:pt x="90" y="15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/>
            <p:cNvGrpSpPr>
              <a:grpSpLocks/>
            </p:cNvGrpSpPr>
            <p:nvPr/>
          </p:nvGrpSpPr>
          <p:grpSpPr bwMode="auto">
            <a:xfrm>
              <a:off x="5755" y="-2157"/>
              <a:ext cx="2" cy="885"/>
              <a:chOff x="5755" y="-2157"/>
              <a:chExt cx="2" cy="885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5755" y="-2157"/>
                <a:ext cx="2" cy="885"/>
              </a:xfrm>
              <a:custGeom>
                <a:avLst/>
                <a:gdLst>
                  <a:gd name="T0" fmla="+- 0 -2157 -2157"/>
                  <a:gd name="T1" fmla="*/ -2157 h 885"/>
                  <a:gd name="T2" fmla="+- 0 -1272 -2157"/>
                  <a:gd name="T3" fmla="*/ -1272 h 885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85">
                    <a:moveTo>
                      <a:pt x="0" y="0"/>
                    </a:moveTo>
                    <a:lnTo>
                      <a:pt x="0" y="88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5670" y="-1308"/>
              <a:ext cx="165" cy="150"/>
              <a:chOff x="5670" y="-1308"/>
              <a:chExt cx="165" cy="150"/>
            </a:xfrm>
          </p:grpSpPr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5670" y="-1308"/>
                <a:ext cx="165" cy="150"/>
              </a:xfrm>
              <a:custGeom>
                <a:avLst/>
                <a:gdLst>
                  <a:gd name="T0" fmla="+- 0 5835 5670"/>
                  <a:gd name="T1" fmla="*/ T0 w 165"/>
                  <a:gd name="T2" fmla="+- 0 -1308 -1308"/>
                  <a:gd name="T3" fmla="*/ -1308 h 150"/>
                  <a:gd name="T4" fmla="+- 0 5670 5670"/>
                  <a:gd name="T5" fmla="*/ T4 w 165"/>
                  <a:gd name="T6" fmla="+- 0 -1308 -1308"/>
                  <a:gd name="T7" fmla="*/ -1308 h 150"/>
                  <a:gd name="T8" fmla="+- 0 5760 5670"/>
                  <a:gd name="T9" fmla="*/ T8 w 165"/>
                  <a:gd name="T10" fmla="+- 0 -1158 -1308"/>
                  <a:gd name="T11" fmla="*/ -1158 h 150"/>
                  <a:gd name="T12" fmla="+- 0 5835 5670"/>
                  <a:gd name="T13" fmla="*/ T12 w 165"/>
                  <a:gd name="T14" fmla="+- 0 -1308 -1308"/>
                  <a:gd name="T15" fmla="*/ -1308 h 1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65" h="150">
                    <a:moveTo>
                      <a:pt x="165" y="0"/>
                    </a:moveTo>
                    <a:lnTo>
                      <a:pt x="0" y="0"/>
                    </a:lnTo>
                    <a:lnTo>
                      <a:pt x="90" y="150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6145" y="-2547"/>
              <a:ext cx="480" cy="195"/>
              <a:chOff x="6145" y="-2547"/>
              <a:chExt cx="480" cy="195"/>
            </a:xfrm>
          </p:grpSpPr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6145" y="-2547"/>
                <a:ext cx="480" cy="195"/>
              </a:xfrm>
              <a:custGeom>
                <a:avLst/>
                <a:gdLst>
                  <a:gd name="T0" fmla="+- 0 6625 6145"/>
                  <a:gd name="T1" fmla="*/ T0 w 480"/>
                  <a:gd name="T2" fmla="+- 0 -2547 -2547"/>
                  <a:gd name="T3" fmla="*/ -2547 h 195"/>
                  <a:gd name="T4" fmla="+- 0 6145 6145"/>
                  <a:gd name="T5" fmla="*/ T4 w 480"/>
                  <a:gd name="T6" fmla="+- 0 -2352 -2547"/>
                  <a:gd name="T7" fmla="*/ -2352 h 19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80" h="195">
                    <a:moveTo>
                      <a:pt x="480" y="0"/>
                    </a:moveTo>
                    <a:lnTo>
                      <a:pt x="0" y="19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38"/>
            <p:cNvGrpSpPr>
              <a:grpSpLocks/>
            </p:cNvGrpSpPr>
            <p:nvPr/>
          </p:nvGrpSpPr>
          <p:grpSpPr bwMode="auto">
            <a:xfrm>
              <a:off x="6145" y="-2442"/>
              <a:ext cx="105" cy="105"/>
              <a:chOff x="6145" y="-2442"/>
              <a:chExt cx="105" cy="105"/>
            </a:xfrm>
          </p:grpSpPr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6145" y="-2442"/>
                <a:ext cx="105" cy="105"/>
              </a:xfrm>
              <a:custGeom>
                <a:avLst/>
                <a:gdLst>
                  <a:gd name="T0" fmla="+- 0 6205 6145"/>
                  <a:gd name="T1" fmla="*/ T0 w 105"/>
                  <a:gd name="T2" fmla="+- 0 -2442 -2442"/>
                  <a:gd name="T3" fmla="*/ -2442 h 105"/>
                  <a:gd name="T4" fmla="+- 0 6145 6145"/>
                  <a:gd name="T5" fmla="*/ T4 w 105"/>
                  <a:gd name="T6" fmla="+- 0 -2352 -2442"/>
                  <a:gd name="T7" fmla="*/ -2352 h 105"/>
                  <a:gd name="T8" fmla="+- 0 6250 6145"/>
                  <a:gd name="T9" fmla="*/ T8 w 105"/>
                  <a:gd name="T10" fmla="+- 0 -2337 -2442"/>
                  <a:gd name="T11" fmla="*/ -2337 h 1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105" h="105">
                    <a:moveTo>
                      <a:pt x="60" y="0"/>
                    </a:moveTo>
                    <a:lnTo>
                      <a:pt x="0" y="90"/>
                    </a:lnTo>
                    <a:lnTo>
                      <a:pt x="105" y="10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5905" y="-882"/>
              <a:ext cx="1137" cy="310"/>
              <a:chOff x="5905" y="-882"/>
              <a:chExt cx="1137" cy="310"/>
            </a:xfrm>
          </p:grpSpPr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5905" y="-882"/>
                <a:ext cx="1137" cy="310"/>
              </a:xfrm>
              <a:custGeom>
                <a:avLst/>
                <a:gdLst>
                  <a:gd name="T0" fmla="+- 0 5905 5905"/>
                  <a:gd name="T1" fmla="*/ T0 w 1137"/>
                  <a:gd name="T2" fmla="+- 0 -882 -882"/>
                  <a:gd name="T3" fmla="*/ -882 h 310"/>
                  <a:gd name="T4" fmla="+- 0 5906 5905"/>
                  <a:gd name="T5" fmla="*/ T4 w 1137"/>
                  <a:gd name="T6" fmla="+- 0 -814 -882"/>
                  <a:gd name="T7" fmla="*/ -814 h 310"/>
                  <a:gd name="T8" fmla="+- 0 5912 5905"/>
                  <a:gd name="T9" fmla="*/ T8 w 1137"/>
                  <a:gd name="T10" fmla="+- 0 -750 -882"/>
                  <a:gd name="T11" fmla="*/ -750 h 310"/>
                  <a:gd name="T12" fmla="+- 0 5930 5905"/>
                  <a:gd name="T13" fmla="*/ T12 w 1137"/>
                  <a:gd name="T14" fmla="+- 0 -691 -882"/>
                  <a:gd name="T15" fmla="*/ -691 h 310"/>
                  <a:gd name="T16" fmla="+- 0 5964 5905"/>
                  <a:gd name="T17" fmla="*/ T16 w 1137"/>
                  <a:gd name="T18" fmla="+- 0 -642 -882"/>
                  <a:gd name="T19" fmla="*/ -642 h 310"/>
                  <a:gd name="T20" fmla="+- 0 6021 5905"/>
                  <a:gd name="T21" fmla="*/ T20 w 1137"/>
                  <a:gd name="T22" fmla="+- 0 -605 -882"/>
                  <a:gd name="T23" fmla="*/ -605 h 310"/>
                  <a:gd name="T24" fmla="+- 0 6111 5905"/>
                  <a:gd name="T25" fmla="*/ T24 w 1137"/>
                  <a:gd name="T26" fmla="+- 0 -582 -882"/>
                  <a:gd name="T27" fmla="*/ -582 h 310"/>
                  <a:gd name="T28" fmla="+- 0 6184 5905"/>
                  <a:gd name="T29" fmla="*/ T28 w 1137"/>
                  <a:gd name="T30" fmla="+- 0 -575 -882"/>
                  <a:gd name="T31" fmla="*/ -575 h 310"/>
                  <a:gd name="T32" fmla="+- 0 6265 5905"/>
                  <a:gd name="T33" fmla="*/ T32 w 1137"/>
                  <a:gd name="T34" fmla="+- 0 -573 -882"/>
                  <a:gd name="T35" fmla="*/ -573 h 310"/>
                  <a:gd name="T36" fmla="+- 0 6306 5905"/>
                  <a:gd name="T37" fmla="*/ T36 w 1137"/>
                  <a:gd name="T38" fmla="+- 0 -573 -882"/>
                  <a:gd name="T39" fmla="*/ -573 h 310"/>
                  <a:gd name="T40" fmla="+- 0 6392 5905"/>
                  <a:gd name="T41" fmla="*/ T40 w 1137"/>
                  <a:gd name="T42" fmla="+- 0 -576 -882"/>
                  <a:gd name="T43" fmla="*/ -576 h 310"/>
                  <a:gd name="T44" fmla="+- 0 6477 5905"/>
                  <a:gd name="T45" fmla="*/ T44 w 1137"/>
                  <a:gd name="T46" fmla="+- 0 -581 -882"/>
                  <a:gd name="T47" fmla="*/ -581 h 310"/>
                  <a:gd name="T48" fmla="+- 0 6559 5905"/>
                  <a:gd name="T49" fmla="*/ T48 w 1137"/>
                  <a:gd name="T50" fmla="+- 0 -586 -882"/>
                  <a:gd name="T51" fmla="*/ -586 h 310"/>
                  <a:gd name="T52" fmla="+- 0 6598 5905"/>
                  <a:gd name="T53" fmla="*/ T52 w 1137"/>
                  <a:gd name="T54" fmla="+- 0 -589 -882"/>
                  <a:gd name="T55" fmla="*/ -589 h 310"/>
                  <a:gd name="T56" fmla="+- 0 6636 5905"/>
                  <a:gd name="T57" fmla="*/ T56 w 1137"/>
                  <a:gd name="T58" fmla="+- 0 -592 -882"/>
                  <a:gd name="T59" fmla="*/ -592 h 310"/>
                  <a:gd name="T60" fmla="+- 0 6671 5905"/>
                  <a:gd name="T61" fmla="*/ T60 w 1137"/>
                  <a:gd name="T62" fmla="+- 0 -594 -882"/>
                  <a:gd name="T63" fmla="*/ -594 h 310"/>
                  <a:gd name="T64" fmla="+- 0 6704 5905"/>
                  <a:gd name="T65" fmla="*/ T64 w 1137"/>
                  <a:gd name="T66" fmla="+- 0 -596 -882"/>
                  <a:gd name="T67" fmla="*/ -596 h 310"/>
                  <a:gd name="T68" fmla="+- 0 6733 5905"/>
                  <a:gd name="T69" fmla="*/ T68 w 1137"/>
                  <a:gd name="T70" fmla="+- 0 -597 -882"/>
                  <a:gd name="T71" fmla="*/ -597 h 310"/>
                  <a:gd name="T72" fmla="+- 0 6760 5905"/>
                  <a:gd name="T73" fmla="*/ T72 w 1137"/>
                  <a:gd name="T74" fmla="+- 0 -597 -882"/>
                  <a:gd name="T75" fmla="*/ -597 h 310"/>
                  <a:gd name="T76" fmla="+- 0 6793 5905"/>
                  <a:gd name="T77" fmla="*/ T76 w 1137"/>
                  <a:gd name="T78" fmla="+- 0 -597 -882"/>
                  <a:gd name="T79" fmla="*/ -597 h 310"/>
                  <a:gd name="T80" fmla="+- 0 6823 5905"/>
                  <a:gd name="T81" fmla="*/ T80 w 1137"/>
                  <a:gd name="T82" fmla="+- 0 -597 -882"/>
                  <a:gd name="T83" fmla="*/ -597 h 310"/>
                  <a:gd name="T84" fmla="+- 0 6851 5905"/>
                  <a:gd name="T85" fmla="*/ T84 w 1137"/>
                  <a:gd name="T86" fmla="+- 0 -597 -882"/>
                  <a:gd name="T87" fmla="*/ -597 h 310"/>
                  <a:gd name="T88" fmla="+- 0 6876 5905"/>
                  <a:gd name="T89" fmla="*/ T88 w 1137"/>
                  <a:gd name="T90" fmla="+- 0 -597 -882"/>
                  <a:gd name="T91" fmla="*/ -597 h 310"/>
                  <a:gd name="T92" fmla="+- 0 6899 5905"/>
                  <a:gd name="T93" fmla="*/ T92 w 1137"/>
                  <a:gd name="T94" fmla="+- 0 -597 -882"/>
                  <a:gd name="T95" fmla="*/ -597 h 310"/>
                  <a:gd name="T96" fmla="+- 0 6920 5905"/>
                  <a:gd name="T97" fmla="*/ T96 w 1137"/>
                  <a:gd name="T98" fmla="+- 0 -597 -882"/>
                  <a:gd name="T99" fmla="*/ -597 h 310"/>
                  <a:gd name="T100" fmla="+- 0 6939 5905"/>
                  <a:gd name="T101" fmla="*/ T100 w 1137"/>
                  <a:gd name="T102" fmla="+- 0 -597 -882"/>
                  <a:gd name="T103" fmla="*/ -597 h 310"/>
                  <a:gd name="T104" fmla="+- 0 6957 5905"/>
                  <a:gd name="T105" fmla="*/ T104 w 1137"/>
                  <a:gd name="T106" fmla="+- 0 -597 -882"/>
                  <a:gd name="T107" fmla="*/ -597 h 310"/>
                  <a:gd name="T108" fmla="+- 0 6973 5905"/>
                  <a:gd name="T109" fmla="*/ T108 w 1137"/>
                  <a:gd name="T110" fmla="+- 0 -597 -882"/>
                  <a:gd name="T111" fmla="*/ -597 h 310"/>
                  <a:gd name="T112" fmla="+- 0 6988 5905"/>
                  <a:gd name="T113" fmla="*/ T112 w 1137"/>
                  <a:gd name="T114" fmla="+- 0 -597 -882"/>
                  <a:gd name="T115" fmla="*/ -597 h 310"/>
                  <a:gd name="T116" fmla="+- 0 7002 5905"/>
                  <a:gd name="T117" fmla="*/ T116 w 1137"/>
                  <a:gd name="T118" fmla="+- 0 -597 -882"/>
                  <a:gd name="T119" fmla="*/ -597 h 310"/>
                  <a:gd name="T120" fmla="+- 0 7016 5905"/>
                  <a:gd name="T121" fmla="*/ T120 w 1137"/>
                  <a:gd name="T122" fmla="+- 0 -597 -882"/>
                  <a:gd name="T123" fmla="*/ -597 h 310"/>
                  <a:gd name="T124" fmla="+- 0 7029 5905"/>
                  <a:gd name="T125" fmla="*/ T124 w 1137"/>
                  <a:gd name="T126" fmla="+- 0 -597 -882"/>
                  <a:gd name="T127" fmla="*/ -597 h 310"/>
                  <a:gd name="T128" fmla="+- 0 7042 5905"/>
                  <a:gd name="T129" fmla="*/ T128 w 1137"/>
                  <a:gd name="T130" fmla="+- 0 -597 -882"/>
                  <a:gd name="T131" fmla="*/ -597 h 31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1137" h="310">
                    <a:moveTo>
                      <a:pt x="0" y="0"/>
                    </a:moveTo>
                    <a:lnTo>
                      <a:pt x="1" y="68"/>
                    </a:lnTo>
                    <a:lnTo>
                      <a:pt x="7" y="132"/>
                    </a:lnTo>
                    <a:lnTo>
                      <a:pt x="25" y="191"/>
                    </a:lnTo>
                    <a:lnTo>
                      <a:pt x="59" y="240"/>
                    </a:lnTo>
                    <a:lnTo>
                      <a:pt x="116" y="277"/>
                    </a:lnTo>
                    <a:lnTo>
                      <a:pt x="206" y="300"/>
                    </a:lnTo>
                    <a:lnTo>
                      <a:pt x="279" y="307"/>
                    </a:lnTo>
                    <a:lnTo>
                      <a:pt x="360" y="309"/>
                    </a:lnTo>
                    <a:lnTo>
                      <a:pt x="401" y="309"/>
                    </a:lnTo>
                    <a:lnTo>
                      <a:pt x="487" y="306"/>
                    </a:lnTo>
                    <a:lnTo>
                      <a:pt x="572" y="301"/>
                    </a:lnTo>
                    <a:lnTo>
                      <a:pt x="654" y="296"/>
                    </a:lnTo>
                    <a:lnTo>
                      <a:pt x="693" y="293"/>
                    </a:lnTo>
                    <a:lnTo>
                      <a:pt x="731" y="290"/>
                    </a:lnTo>
                    <a:lnTo>
                      <a:pt x="766" y="288"/>
                    </a:lnTo>
                    <a:lnTo>
                      <a:pt x="799" y="286"/>
                    </a:lnTo>
                    <a:lnTo>
                      <a:pt x="828" y="285"/>
                    </a:lnTo>
                    <a:lnTo>
                      <a:pt x="855" y="285"/>
                    </a:lnTo>
                    <a:lnTo>
                      <a:pt x="888" y="285"/>
                    </a:lnTo>
                    <a:lnTo>
                      <a:pt x="918" y="285"/>
                    </a:lnTo>
                    <a:lnTo>
                      <a:pt x="946" y="285"/>
                    </a:lnTo>
                    <a:lnTo>
                      <a:pt x="971" y="285"/>
                    </a:lnTo>
                    <a:lnTo>
                      <a:pt x="994" y="285"/>
                    </a:lnTo>
                    <a:lnTo>
                      <a:pt x="1015" y="285"/>
                    </a:lnTo>
                    <a:lnTo>
                      <a:pt x="1034" y="285"/>
                    </a:lnTo>
                    <a:lnTo>
                      <a:pt x="1052" y="285"/>
                    </a:lnTo>
                    <a:lnTo>
                      <a:pt x="1068" y="285"/>
                    </a:lnTo>
                    <a:lnTo>
                      <a:pt x="1083" y="285"/>
                    </a:lnTo>
                    <a:lnTo>
                      <a:pt x="1097" y="285"/>
                    </a:lnTo>
                    <a:lnTo>
                      <a:pt x="1111" y="285"/>
                    </a:lnTo>
                    <a:lnTo>
                      <a:pt x="1124" y="285"/>
                    </a:lnTo>
                    <a:lnTo>
                      <a:pt x="1137" y="285"/>
                    </a:lnTo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6460" y="-882"/>
              <a:ext cx="1725" cy="435"/>
              <a:chOff x="6460" y="-882"/>
              <a:chExt cx="1725" cy="435"/>
            </a:xfrm>
          </p:grpSpPr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6460" y="-882"/>
                <a:ext cx="1725" cy="435"/>
              </a:xfrm>
              <a:custGeom>
                <a:avLst/>
                <a:gdLst>
                  <a:gd name="T0" fmla="+- 0 6460 6460"/>
                  <a:gd name="T1" fmla="*/ T0 w 1725"/>
                  <a:gd name="T2" fmla="+- 0 -447 -882"/>
                  <a:gd name="T3" fmla="*/ -447 h 435"/>
                  <a:gd name="T4" fmla="+- 0 8185 6460"/>
                  <a:gd name="T5" fmla="*/ T4 w 1725"/>
                  <a:gd name="T6" fmla="+- 0 -447 -882"/>
                  <a:gd name="T7" fmla="*/ -447 h 435"/>
                  <a:gd name="T8" fmla="+- 0 8185 6460"/>
                  <a:gd name="T9" fmla="*/ T8 w 1725"/>
                  <a:gd name="T10" fmla="+- 0 -882 -882"/>
                  <a:gd name="T11" fmla="*/ -882 h 435"/>
                  <a:gd name="T12" fmla="+- 0 6460 6460"/>
                  <a:gd name="T13" fmla="*/ T12 w 1725"/>
                  <a:gd name="T14" fmla="+- 0 -882 -882"/>
                  <a:gd name="T15" fmla="*/ -882 h 435"/>
                  <a:gd name="T16" fmla="+- 0 6460 6460"/>
                  <a:gd name="T17" fmla="*/ T16 w 1725"/>
                  <a:gd name="T18" fmla="+- 0 -447 -882"/>
                  <a:gd name="T19" fmla="*/ -447 h 4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725" h="435">
                    <a:moveTo>
                      <a:pt x="0" y="435"/>
                    </a:moveTo>
                    <a:lnTo>
                      <a:pt x="1725" y="435"/>
                    </a:lnTo>
                    <a:lnTo>
                      <a:pt x="1725" y="0"/>
                    </a:lnTo>
                    <a:lnTo>
                      <a:pt x="0" y="0"/>
                    </a:lnTo>
                    <a:lnTo>
                      <a:pt x="0" y="435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41"/>
            <p:cNvGrpSpPr>
              <a:grpSpLocks/>
            </p:cNvGrpSpPr>
            <p:nvPr/>
          </p:nvGrpSpPr>
          <p:grpSpPr bwMode="auto">
            <a:xfrm>
              <a:off x="6460" y="-882"/>
              <a:ext cx="1725" cy="435"/>
              <a:chOff x="6460" y="-882"/>
              <a:chExt cx="1725" cy="435"/>
            </a:xfrm>
          </p:grpSpPr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6460" y="-882"/>
                <a:ext cx="1725" cy="435"/>
              </a:xfrm>
              <a:custGeom>
                <a:avLst/>
                <a:gdLst>
                  <a:gd name="T0" fmla="+- 0 6460 6460"/>
                  <a:gd name="T1" fmla="*/ T0 w 1725"/>
                  <a:gd name="T2" fmla="+- 0 -447 -882"/>
                  <a:gd name="T3" fmla="*/ -447 h 435"/>
                  <a:gd name="T4" fmla="+- 0 8185 6460"/>
                  <a:gd name="T5" fmla="*/ T4 w 1725"/>
                  <a:gd name="T6" fmla="+- 0 -447 -882"/>
                  <a:gd name="T7" fmla="*/ -447 h 435"/>
                  <a:gd name="T8" fmla="+- 0 8185 6460"/>
                  <a:gd name="T9" fmla="*/ T8 w 1725"/>
                  <a:gd name="T10" fmla="+- 0 -882 -882"/>
                  <a:gd name="T11" fmla="*/ -882 h 435"/>
                  <a:gd name="T12" fmla="+- 0 6460 6460"/>
                  <a:gd name="T13" fmla="*/ T12 w 1725"/>
                  <a:gd name="T14" fmla="+- 0 -882 -882"/>
                  <a:gd name="T15" fmla="*/ -882 h 435"/>
                  <a:gd name="T16" fmla="+- 0 6460 6460"/>
                  <a:gd name="T17" fmla="*/ T16 w 1725"/>
                  <a:gd name="T18" fmla="+- 0 -447 -882"/>
                  <a:gd name="T19" fmla="*/ -447 h 4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725" h="435">
                    <a:moveTo>
                      <a:pt x="0" y="435"/>
                    </a:moveTo>
                    <a:lnTo>
                      <a:pt x="1725" y="435"/>
                    </a:lnTo>
                    <a:lnTo>
                      <a:pt x="1725" y="0"/>
                    </a:lnTo>
                    <a:lnTo>
                      <a:pt x="0" y="0"/>
                    </a:lnTo>
                    <a:lnTo>
                      <a:pt x="0" y="435"/>
                    </a:lnTo>
                    <a:close/>
                  </a:path>
                </a:pathLst>
              </a:custGeom>
              <a:noFill/>
              <a:ln w="952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/>
            <p:cNvGrpSpPr>
              <a:grpSpLocks/>
            </p:cNvGrpSpPr>
            <p:nvPr/>
          </p:nvGrpSpPr>
          <p:grpSpPr bwMode="auto">
            <a:xfrm>
              <a:off x="6041" y="-2322"/>
              <a:ext cx="149" cy="148"/>
              <a:chOff x="6041" y="-2322"/>
              <a:chExt cx="149" cy="148"/>
            </a:xfrm>
          </p:grpSpPr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6041" y="-2322"/>
                <a:ext cx="149" cy="148"/>
              </a:xfrm>
              <a:custGeom>
                <a:avLst/>
                <a:gdLst>
                  <a:gd name="T0" fmla="+- 0 6122 6041"/>
                  <a:gd name="T1" fmla="*/ T0 w 149"/>
                  <a:gd name="T2" fmla="+- 0 -2322 -2322"/>
                  <a:gd name="T3" fmla="*/ -2322 h 148"/>
                  <a:gd name="T4" fmla="+- 0 6058 6041"/>
                  <a:gd name="T5" fmla="*/ T4 w 149"/>
                  <a:gd name="T6" fmla="+- 0 -2299 -2322"/>
                  <a:gd name="T7" fmla="*/ -2299 h 148"/>
                  <a:gd name="T8" fmla="+- 0 6041 6041"/>
                  <a:gd name="T9" fmla="*/ T8 w 149"/>
                  <a:gd name="T10" fmla="+- 0 -2261 -2322"/>
                  <a:gd name="T11" fmla="*/ -2261 h 148"/>
                  <a:gd name="T12" fmla="+- 0 6043 6041"/>
                  <a:gd name="T13" fmla="*/ T12 w 149"/>
                  <a:gd name="T14" fmla="+- 0 -2233 -2322"/>
                  <a:gd name="T15" fmla="*/ -2233 h 148"/>
                  <a:gd name="T16" fmla="+- 0 6050 6041"/>
                  <a:gd name="T17" fmla="*/ T16 w 149"/>
                  <a:gd name="T18" fmla="+- 0 -2211 -2322"/>
                  <a:gd name="T19" fmla="*/ -2211 h 148"/>
                  <a:gd name="T20" fmla="+- 0 6062 6041"/>
                  <a:gd name="T21" fmla="*/ T20 w 149"/>
                  <a:gd name="T22" fmla="+- 0 -2194 -2322"/>
                  <a:gd name="T23" fmla="*/ -2194 h 148"/>
                  <a:gd name="T24" fmla="+- 0 6077 6041"/>
                  <a:gd name="T25" fmla="*/ T24 w 149"/>
                  <a:gd name="T26" fmla="+- 0 -2181 -2322"/>
                  <a:gd name="T27" fmla="*/ -2181 h 148"/>
                  <a:gd name="T28" fmla="+- 0 6096 6041"/>
                  <a:gd name="T29" fmla="*/ T28 w 149"/>
                  <a:gd name="T30" fmla="+- 0 -2174 -2322"/>
                  <a:gd name="T31" fmla="*/ -2174 h 148"/>
                  <a:gd name="T32" fmla="+- 0 6125 6041"/>
                  <a:gd name="T33" fmla="*/ T32 w 149"/>
                  <a:gd name="T34" fmla="+- 0 -2176 -2322"/>
                  <a:gd name="T35" fmla="*/ -2176 h 148"/>
                  <a:gd name="T36" fmla="+- 0 6179 6041"/>
                  <a:gd name="T37" fmla="*/ T36 w 149"/>
                  <a:gd name="T38" fmla="+- 0 -2208 -2322"/>
                  <a:gd name="T39" fmla="*/ -2208 h 148"/>
                  <a:gd name="T40" fmla="+- 0 6190 6041"/>
                  <a:gd name="T41" fmla="*/ T40 w 149"/>
                  <a:gd name="T42" fmla="+- 0 -2247 -2322"/>
                  <a:gd name="T43" fmla="*/ -2247 h 148"/>
                  <a:gd name="T44" fmla="+- 0 6187 6041"/>
                  <a:gd name="T45" fmla="*/ T44 w 149"/>
                  <a:gd name="T46" fmla="+- 0 -2271 -2322"/>
                  <a:gd name="T47" fmla="*/ -2271 h 148"/>
                  <a:gd name="T48" fmla="+- 0 6178 6041"/>
                  <a:gd name="T49" fmla="*/ T48 w 149"/>
                  <a:gd name="T50" fmla="+- 0 -2291 -2322"/>
                  <a:gd name="T51" fmla="*/ -2291 h 148"/>
                  <a:gd name="T52" fmla="+- 0 6164 6041"/>
                  <a:gd name="T53" fmla="*/ T52 w 149"/>
                  <a:gd name="T54" fmla="+- 0 -2307 -2322"/>
                  <a:gd name="T55" fmla="*/ -2307 h 148"/>
                  <a:gd name="T56" fmla="+- 0 6145 6041"/>
                  <a:gd name="T57" fmla="*/ T56 w 149"/>
                  <a:gd name="T58" fmla="+- 0 -2317 -2322"/>
                  <a:gd name="T59" fmla="*/ -2317 h 148"/>
                  <a:gd name="T60" fmla="+- 0 6122 6041"/>
                  <a:gd name="T61" fmla="*/ T60 w 149"/>
                  <a:gd name="T62" fmla="+- 0 -2322 -2322"/>
                  <a:gd name="T63" fmla="*/ -2322 h 1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49" h="148">
                    <a:moveTo>
                      <a:pt x="81" y="0"/>
                    </a:moveTo>
                    <a:lnTo>
                      <a:pt x="17" y="23"/>
                    </a:lnTo>
                    <a:lnTo>
                      <a:pt x="0" y="61"/>
                    </a:lnTo>
                    <a:lnTo>
                      <a:pt x="2" y="89"/>
                    </a:lnTo>
                    <a:lnTo>
                      <a:pt x="9" y="111"/>
                    </a:lnTo>
                    <a:lnTo>
                      <a:pt x="21" y="128"/>
                    </a:lnTo>
                    <a:lnTo>
                      <a:pt x="36" y="141"/>
                    </a:lnTo>
                    <a:lnTo>
                      <a:pt x="55" y="148"/>
                    </a:lnTo>
                    <a:lnTo>
                      <a:pt x="84" y="146"/>
                    </a:lnTo>
                    <a:lnTo>
                      <a:pt x="138" y="114"/>
                    </a:lnTo>
                    <a:lnTo>
                      <a:pt x="149" y="75"/>
                    </a:lnTo>
                    <a:lnTo>
                      <a:pt x="146" y="51"/>
                    </a:lnTo>
                    <a:lnTo>
                      <a:pt x="137" y="31"/>
                    </a:lnTo>
                    <a:lnTo>
                      <a:pt x="123" y="15"/>
                    </a:lnTo>
                    <a:lnTo>
                      <a:pt x="104" y="5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/>
            <p:cNvGrpSpPr>
              <a:grpSpLocks/>
            </p:cNvGrpSpPr>
            <p:nvPr/>
          </p:nvGrpSpPr>
          <p:grpSpPr bwMode="auto">
            <a:xfrm>
              <a:off x="6041" y="-2322"/>
              <a:ext cx="149" cy="148"/>
              <a:chOff x="6041" y="-2322"/>
              <a:chExt cx="149" cy="148"/>
            </a:xfrm>
          </p:grpSpPr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6041" y="-2322"/>
                <a:ext cx="149" cy="148"/>
              </a:xfrm>
              <a:custGeom>
                <a:avLst/>
                <a:gdLst>
                  <a:gd name="T0" fmla="+- 0 6190 6041"/>
                  <a:gd name="T1" fmla="*/ T0 w 149"/>
                  <a:gd name="T2" fmla="+- 0 -2247 -2322"/>
                  <a:gd name="T3" fmla="*/ -2247 h 148"/>
                  <a:gd name="T4" fmla="+- 0 6164 6041"/>
                  <a:gd name="T5" fmla="*/ T4 w 149"/>
                  <a:gd name="T6" fmla="+- 0 -2307 -2322"/>
                  <a:gd name="T7" fmla="*/ -2307 h 148"/>
                  <a:gd name="T8" fmla="+- 0 6122 6041"/>
                  <a:gd name="T9" fmla="*/ T8 w 149"/>
                  <a:gd name="T10" fmla="+- 0 -2322 -2322"/>
                  <a:gd name="T11" fmla="*/ -2322 h 148"/>
                  <a:gd name="T12" fmla="+- 0 6096 6041"/>
                  <a:gd name="T13" fmla="*/ T12 w 149"/>
                  <a:gd name="T14" fmla="+- 0 -2319 -2322"/>
                  <a:gd name="T15" fmla="*/ -2319 h 148"/>
                  <a:gd name="T16" fmla="+- 0 6075 6041"/>
                  <a:gd name="T17" fmla="*/ T16 w 149"/>
                  <a:gd name="T18" fmla="+- 0 -2311 -2322"/>
                  <a:gd name="T19" fmla="*/ -2311 h 148"/>
                  <a:gd name="T20" fmla="+- 0 6058 6041"/>
                  <a:gd name="T21" fmla="*/ T20 w 149"/>
                  <a:gd name="T22" fmla="+- 0 -2299 -2322"/>
                  <a:gd name="T23" fmla="*/ -2299 h 148"/>
                  <a:gd name="T24" fmla="+- 0 6047 6041"/>
                  <a:gd name="T25" fmla="*/ T24 w 149"/>
                  <a:gd name="T26" fmla="+- 0 -2282 -2322"/>
                  <a:gd name="T27" fmla="*/ -2282 h 148"/>
                  <a:gd name="T28" fmla="+- 0 6041 6041"/>
                  <a:gd name="T29" fmla="*/ T28 w 149"/>
                  <a:gd name="T30" fmla="+- 0 -2261 -2322"/>
                  <a:gd name="T31" fmla="*/ -2261 h 148"/>
                  <a:gd name="T32" fmla="+- 0 6043 6041"/>
                  <a:gd name="T33" fmla="*/ T32 w 149"/>
                  <a:gd name="T34" fmla="+- 0 -2233 -2322"/>
                  <a:gd name="T35" fmla="*/ -2233 h 148"/>
                  <a:gd name="T36" fmla="+- 0 6050 6041"/>
                  <a:gd name="T37" fmla="*/ T36 w 149"/>
                  <a:gd name="T38" fmla="+- 0 -2211 -2322"/>
                  <a:gd name="T39" fmla="*/ -2211 h 148"/>
                  <a:gd name="T40" fmla="+- 0 6062 6041"/>
                  <a:gd name="T41" fmla="*/ T40 w 149"/>
                  <a:gd name="T42" fmla="+- 0 -2194 -2322"/>
                  <a:gd name="T43" fmla="*/ -2194 h 148"/>
                  <a:gd name="T44" fmla="+- 0 6077 6041"/>
                  <a:gd name="T45" fmla="*/ T44 w 149"/>
                  <a:gd name="T46" fmla="+- 0 -2181 -2322"/>
                  <a:gd name="T47" fmla="*/ -2181 h 148"/>
                  <a:gd name="T48" fmla="+- 0 6096 6041"/>
                  <a:gd name="T49" fmla="*/ T48 w 149"/>
                  <a:gd name="T50" fmla="+- 0 -2174 -2322"/>
                  <a:gd name="T51" fmla="*/ -2174 h 148"/>
                  <a:gd name="T52" fmla="+- 0 6125 6041"/>
                  <a:gd name="T53" fmla="*/ T52 w 149"/>
                  <a:gd name="T54" fmla="+- 0 -2176 -2322"/>
                  <a:gd name="T55" fmla="*/ -2176 h 148"/>
                  <a:gd name="T56" fmla="+- 0 6179 6041"/>
                  <a:gd name="T57" fmla="*/ T56 w 149"/>
                  <a:gd name="T58" fmla="+- 0 -2208 -2322"/>
                  <a:gd name="T59" fmla="*/ -2208 h 148"/>
                  <a:gd name="T60" fmla="+- 0 6190 6041"/>
                  <a:gd name="T61" fmla="*/ T60 w 149"/>
                  <a:gd name="T62" fmla="+- 0 -2247 -2322"/>
                  <a:gd name="T63" fmla="*/ -2247 h 14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49" h="148">
                    <a:moveTo>
                      <a:pt x="149" y="75"/>
                    </a:moveTo>
                    <a:lnTo>
                      <a:pt x="123" y="15"/>
                    </a:lnTo>
                    <a:lnTo>
                      <a:pt x="81" y="0"/>
                    </a:lnTo>
                    <a:lnTo>
                      <a:pt x="55" y="3"/>
                    </a:lnTo>
                    <a:lnTo>
                      <a:pt x="34" y="11"/>
                    </a:lnTo>
                    <a:lnTo>
                      <a:pt x="17" y="23"/>
                    </a:lnTo>
                    <a:lnTo>
                      <a:pt x="6" y="40"/>
                    </a:lnTo>
                    <a:lnTo>
                      <a:pt x="0" y="61"/>
                    </a:lnTo>
                    <a:lnTo>
                      <a:pt x="2" y="89"/>
                    </a:lnTo>
                    <a:lnTo>
                      <a:pt x="9" y="111"/>
                    </a:lnTo>
                    <a:lnTo>
                      <a:pt x="21" y="128"/>
                    </a:lnTo>
                    <a:lnTo>
                      <a:pt x="36" y="141"/>
                    </a:lnTo>
                    <a:lnTo>
                      <a:pt x="55" y="148"/>
                    </a:lnTo>
                    <a:lnTo>
                      <a:pt x="84" y="146"/>
                    </a:lnTo>
                    <a:lnTo>
                      <a:pt x="138" y="114"/>
                    </a:lnTo>
                    <a:lnTo>
                      <a:pt x="149" y="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/>
            <p:cNvGrpSpPr>
              <a:grpSpLocks/>
            </p:cNvGrpSpPr>
            <p:nvPr/>
          </p:nvGrpSpPr>
          <p:grpSpPr bwMode="auto">
            <a:xfrm>
              <a:off x="6205" y="-1527"/>
              <a:ext cx="435" cy="2"/>
              <a:chOff x="6205" y="-1527"/>
              <a:chExt cx="435" cy="2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6205" y="-1527"/>
                <a:ext cx="435" cy="2"/>
              </a:xfrm>
              <a:custGeom>
                <a:avLst/>
                <a:gdLst>
                  <a:gd name="T0" fmla="+- 0 6640 6205"/>
                  <a:gd name="T1" fmla="*/ T0 w 435"/>
                  <a:gd name="T2" fmla="+- 0 6205 6205"/>
                  <a:gd name="T3" fmla="*/ T2 w 435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435">
                    <a:moveTo>
                      <a:pt x="435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6" name="Group 45"/>
            <p:cNvGrpSpPr>
              <a:grpSpLocks/>
            </p:cNvGrpSpPr>
            <p:nvPr/>
          </p:nvGrpSpPr>
          <p:grpSpPr bwMode="auto">
            <a:xfrm>
              <a:off x="6205" y="-1587"/>
              <a:ext cx="90" cy="105"/>
              <a:chOff x="6205" y="-1587"/>
              <a:chExt cx="90" cy="105"/>
            </a:xfrm>
          </p:grpSpPr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6205" y="-1587"/>
                <a:ext cx="90" cy="105"/>
              </a:xfrm>
              <a:custGeom>
                <a:avLst/>
                <a:gdLst>
                  <a:gd name="T0" fmla="+- 0 6295 6205"/>
                  <a:gd name="T1" fmla="*/ T0 w 90"/>
                  <a:gd name="T2" fmla="+- 0 -1587 -1587"/>
                  <a:gd name="T3" fmla="*/ -1587 h 105"/>
                  <a:gd name="T4" fmla="+- 0 6205 6205"/>
                  <a:gd name="T5" fmla="*/ T4 w 90"/>
                  <a:gd name="T6" fmla="+- 0 -1527 -1587"/>
                  <a:gd name="T7" fmla="*/ -1527 h 105"/>
                  <a:gd name="T8" fmla="+- 0 6295 6205"/>
                  <a:gd name="T9" fmla="*/ T8 w 90"/>
                  <a:gd name="T10" fmla="+- 0 -1482 -1587"/>
                  <a:gd name="T11" fmla="*/ -1482 h 1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90" h="105">
                    <a:moveTo>
                      <a:pt x="90" y="0"/>
                    </a:moveTo>
                    <a:lnTo>
                      <a:pt x="0" y="60"/>
                    </a:lnTo>
                    <a:lnTo>
                      <a:pt x="90" y="10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5605" y="-1602"/>
              <a:ext cx="585" cy="150"/>
              <a:chOff x="5605" y="-1602"/>
              <a:chExt cx="585" cy="150"/>
            </a:xfrm>
          </p:grpSpPr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5605" y="-1602"/>
                <a:ext cx="585" cy="150"/>
              </a:xfrm>
              <a:custGeom>
                <a:avLst/>
                <a:gdLst>
                  <a:gd name="T0" fmla="+- 0 6190 5605"/>
                  <a:gd name="T1" fmla="*/ T0 w 585"/>
                  <a:gd name="T2" fmla="+- 0 -1527 -1602"/>
                  <a:gd name="T3" fmla="*/ -1527 h 150"/>
                  <a:gd name="T4" fmla="+- 0 6131 5605"/>
                  <a:gd name="T5" fmla="*/ T4 w 585"/>
                  <a:gd name="T6" fmla="+- 0 -1574 -1602"/>
                  <a:gd name="T7" fmla="*/ -1574 h 150"/>
                  <a:gd name="T8" fmla="+- 0 6066 5605"/>
                  <a:gd name="T9" fmla="*/ T8 w 585"/>
                  <a:gd name="T10" fmla="+- 0 -1590 -1602"/>
                  <a:gd name="T11" fmla="*/ -1590 h 150"/>
                  <a:gd name="T12" fmla="+- 0 5986 5605"/>
                  <a:gd name="T13" fmla="*/ T12 w 585"/>
                  <a:gd name="T14" fmla="+- 0 -1599 -1602"/>
                  <a:gd name="T15" fmla="*/ -1599 h 150"/>
                  <a:gd name="T16" fmla="+- 0 5927 5605"/>
                  <a:gd name="T17" fmla="*/ T16 w 585"/>
                  <a:gd name="T18" fmla="+- 0 -1602 -1602"/>
                  <a:gd name="T19" fmla="*/ -1602 h 150"/>
                  <a:gd name="T20" fmla="+- 0 5894 5605"/>
                  <a:gd name="T21" fmla="*/ T20 w 585"/>
                  <a:gd name="T22" fmla="+- 0 -1602 -1602"/>
                  <a:gd name="T23" fmla="*/ -1602 h 150"/>
                  <a:gd name="T24" fmla="+- 0 5831 5605"/>
                  <a:gd name="T25" fmla="*/ T24 w 585"/>
                  <a:gd name="T26" fmla="+- 0 -1599 -1602"/>
                  <a:gd name="T27" fmla="*/ -1599 h 150"/>
                  <a:gd name="T28" fmla="+- 0 5748 5605"/>
                  <a:gd name="T29" fmla="*/ T28 w 585"/>
                  <a:gd name="T30" fmla="+- 0 -1591 -1602"/>
                  <a:gd name="T31" fmla="*/ -1591 h 150"/>
                  <a:gd name="T32" fmla="+- 0 5681 5605"/>
                  <a:gd name="T33" fmla="*/ T32 w 585"/>
                  <a:gd name="T34" fmla="+- 0 -1578 -1602"/>
                  <a:gd name="T35" fmla="*/ -1578 h 150"/>
                  <a:gd name="T36" fmla="+- 0 5623 5605"/>
                  <a:gd name="T37" fmla="*/ T36 w 585"/>
                  <a:gd name="T38" fmla="+- 0 -1554 -1602"/>
                  <a:gd name="T39" fmla="*/ -1554 h 150"/>
                  <a:gd name="T40" fmla="+- 0 5605 5605"/>
                  <a:gd name="T41" fmla="*/ T40 w 585"/>
                  <a:gd name="T42" fmla="+- 0 -1532 -1602"/>
                  <a:gd name="T43" fmla="*/ -1532 h 150"/>
                  <a:gd name="T44" fmla="+- 0 5607 5605"/>
                  <a:gd name="T45" fmla="*/ T44 w 585"/>
                  <a:gd name="T46" fmla="+- 0 -1523 -1602"/>
                  <a:gd name="T47" fmla="*/ -1523 h 150"/>
                  <a:gd name="T48" fmla="+- 0 5659 5605"/>
                  <a:gd name="T49" fmla="*/ T48 w 585"/>
                  <a:gd name="T50" fmla="+- 0 -1484 -1602"/>
                  <a:gd name="T51" fmla="*/ -1484 h 150"/>
                  <a:gd name="T52" fmla="+- 0 5720 5605"/>
                  <a:gd name="T53" fmla="*/ T52 w 585"/>
                  <a:gd name="T54" fmla="+- 0 -1468 -1602"/>
                  <a:gd name="T55" fmla="*/ -1468 h 150"/>
                  <a:gd name="T56" fmla="+- 0 5798 5605"/>
                  <a:gd name="T57" fmla="*/ T56 w 585"/>
                  <a:gd name="T58" fmla="+- 0 -1457 -1602"/>
                  <a:gd name="T59" fmla="*/ -1457 h 150"/>
                  <a:gd name="T60" fmla="+- 0 5888 5605"/>
                  <a:gd name="T61" fmla="*/ T60 w 585"/>
                  <a:gd name="T62" fmla="+- 0 -1453 -1602"/>
                  <a:gd name="T63" fmla="*/ -1453 h 150"/>
                  <a:gd name="T64" fmla="+- 0 5920 5605"/>
                  <a:gd name="T65" fmla="*/ T64 w 585"/>
                  <a:gd name="T66" fmla="+- 0 -1453 -1602"/>
                  <a:gd name="T67" fmla="*/ -1453 h 150"/>
                  <a:gd name="T68" fmla="+- 0 5980 5605"/>
                  <a:gd name="T69" fmla="*/ T68 w 585"/>
                  <a:gd name="T70" fmla="+- 0 -1456 -1602"/>
                  <a:gd name="T71" fmla="*/ -1456 h 150"/>
                  <a:gd name="T72" fmla="+- 0 6061 5605"/>
                  <a:gd name="T73" fmla="*/ T72 w 585"/>
                  <a:gd name="T74" fmla="+- 0 -1465 -1602"/>
                  <a:gd name="T75" fmla="*/ -1465 h 150"/>
                  <a:gd name="T76" fmla="+- 0 6126 5605"/>
                  <a:gd name="T77" fmla="*/ T76 w 585"/>
                  <a:gd name="T78" fmla="+- 0 -1480 -1602"/>
                  <a:gd name="T79" fmla="*/ -1480 h 150"/>
                  <a:gd name="T80" fmla="+- 0 6179 5605"/>
                  <a:gd name="T81" fmla="*/ T80 w 585"/>
                  <a:gd name="T82" fmla="+- 0 -1506 -1602"/>
                  <a:gd name="T83" fmla="*/ -1506 h 150"/>
                  <a:gd name="T84" fmla="+- 0 6190 5605"/>
                  <a:gd name="T85" fmla="*/ T84 w 585"/>
                  <a:gd name="T86" fmla="+- 0 -1527 -1602"/>
                  <a:gd name="T87" fmla="*/ -1527 h 15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</a:cxnLst>
                <a:rect l="0" t="0" r="r" b="b"/>
                <a:pathLst>
                  <a:path w="585" h="150">
                    <a:moveTo>
                      <a:pt x="585" y="75"/>
                    </a:moveTo>
                    <a:lnTo>
                      <a:pt x="526" y="28"/>
                    </a:lnTo>
                    <a:lnTo>
                      <a:pt x="461" y="12"/>
                    </a:lnTo>
                    <a:lnTo>
                      <a:pt x="381" y="3"/>
                    </a:lnTo>
                    <a:lnTo>
                      <a:pt x="322" y="0"/>
                    </a:lnTo>
                    <a:lnTo>
                      <a:pt x="289" y="0"/>
                    </a:lnTo>
                    <a:lnTo>
                      <a:pt x="226" y="3"/>
                    </a:lnTo>
                    <a:lnTo>
                      <a:pt x="143" y="11"/>
                    </a:lnTo>
                    <a:lnTo>
                      <a:pt x="76" y="24"/>
                    </a:lnTo>
                    <a:lnTo>
                      <a:pt x="18" y="48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54" y="118"/>
                    </a:lnTo>
                    <a:lnTo>
                      <a:pt x="115" y="134"/>
                    </a:lnTo>
                    <a:lnTo>
                      <a:pt x="193" y="145"/>
                    </a:lnTo>
                    <a:lnTo>
                      <a:pt x="283" y="149"/>
                    </a:lnTo>
                    <a:lnTo>
                      <a:pt x="315" y="149"/>
                    </a:lnTo>
                    <a:lnTo>
                      <a:pt x="375" y="146"/>
                    </a:lnTo>
                    <a:lnTo>
                      <a:pt x="456" y="137"/>
                    </a:lnTo>
                    <a:lnTo>
                      <a:pt x="521" y="122"/>
                    </a:lnTo>
                    <a:lnTo>
                      <a:pt x="574" y="96"/>
                    </a:lnTo>
                    <a:lnTo>
                      <a:pt x="585" y="75"/>
                    </a:lnTo>
                    <a:close/>
                  </a:path>
                </a:pathLst>
              </a:cu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77986" y="3136184"/>
            <a:ext cx="841213" cy="483062"/>
            <a:chOff x="2845" y="129"/>
            <a:chExt cx="464" cy="285"/>
          </a:xfrm>
        </p:grpSpPr>
        <p:grpSp>
          <p:nvGrpSpPr>
            <p:cNvPr id="88" name="Group 87"/>
            <p:cNvGrpSpPr>
              <a:grpSpLocks/>
            </p:cNvGrpSpPr>
            <p:nvPr/>
          </p:nvGrpSpPr>
          <p:grpSpPr bwMode="auto">
            <a:xfrm>
              <a:off x="2845" y="204"/>
              <a:ext cx="150" cy="135"/>
              <a:chOff x="2845" y="204"/>
              <a:chExt cx="150" cy="135"/>
            </a:xfrm>
          </p:grpSpPr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2845" y="204"/>
                <a:ext cx="150" cy="135"/>
              </a:xfrm>
              <a:custGeom>
                <a:avLst/>
                <a:gdLst>
                  <a:gd name="T0" fmla="+- 0 2845 2845"/>
                  <a:gd name="T1" fmla="*/ T0 w 150"/>
                  <a:gd name="T2" fmla="+- 0 339 204"/>
                  <a:gd name="T3" fmla="*/ 339 h 135"/>
                  <a:gd name="T4" fmla="+- 0 2995 2845"/>
                  <a:gd name="T5" fmla="*/ T4 w 150"/>
                  <a:gd name="T6" fmla="+- 0 339 204"/>
                  <a:gd name="T7" fmla="*/ 339 h 135"/>
                  <a:gd name="T8" fmla="+- 0 2995 2845"/>
                  <a:gd name="T9" fmla="*/ T8 w 150"/>
                  <a:gd name="T10" fmla="+- 0 204 204"/>
                  <a:gd name="T11" fmla="*/ 204 h 135"/>
                  <a:gd name="T12" fmla="+- 0 2845 2845"/>
                  <a:gd name="T13" fmla="*/ T12 w 150"/>
                  <a:gd name="T14" fmla="+- 0 204 204"/>
                  <a:gd name="T15" fmla="*/ 204 h 135"/>
                  <a:gd name="T16" fmla="+- 0 2845 2845"/>
                  <a:gd name="T17" fmla="*/ T16 w 150"/>
                  <a:gd name="T18" fmla="+- 0 339 204"/>
                  <a:gd name="T19" fmla="*/ 339 h 1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0" h="135">
                    <a:moveTo>
                      <a:pt x="0" y="135"/>
                    </a:moveTo>
                    <a:lnTo>
                      <a:pt x="150" y="135"/>
                    </a:lnTo>
                    <a:lnTo>
                      <a:pt x="150" y="0"/>
                    </a:lnTo>
                    <a:lnTo>
                      <a:pt x="0" y="0"/>
                    </a:lnTo>
                    <a:lnTo>
                      <a:pt x="0" y="135"/>
                    </a:lnTo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9" name="Group 88"/>
            <p:cNvGrpSpPr>
              <a:grpSpLocks/>
            </p:cNvGrpSpPr>
            <p:nvPr/>
          </p:nvGrpSpPr>
          <p:grpSpPr bwMode="auto">
            <a:xfrm>
              <a:off x="2845" y="204"/>
              <a:ext cx="150" cy="135"/>
              <a:chOff x="2845" y="204"/>
              <a:chExt cx="150" cy="135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2845" y="204"/>
                <a:ext cx="150" cy="135"/>
              </a:xfrm>
              <a:custGeom>
                <a:avLst/>
                <a:gdLst>
                  <a:gd name="T0" fmla="+- 0 2845 2845"/>
                  <a:gd name="T1" fmla="*/ T0 w 150"/>
                  <a:gd name="T2" fmla="+- 0 339 204"/>
                  <a:gd name="T3" fmla="*/ 339 h 135"/>
                  <a:gd name="T4" fmla="+- 0 2995 2845"/>
                  <a:gd name="T5" fmla="*/ T4 w 150"/>
                  <a:gd name="T6" fmla="+- 0 339 204"/>
                  <a:gd name="T7" fmla="*/ 339 h 135"/>
                  <a:gd name="T8" fmla="+- 0 2995 2845"/>
                  <a:gd name="T9" fmla="*/ T8 w 150"/>
                  <a:gd name="T10" fmla="+- 0 204 204"/>
                  <a:gd name="T11" fmla="*/ 204 h 135"/>
                  <a:gd name="T12" fmla="+- 0 2845 2845"/>
                  <a:gd name="T13" fmla="*/ T12 w 150"/>
                  <a:gd name="T14" fmla="+- 0 204 204"/>
                  <a:gd name="T15" fmla="*/ 204 h 135"/>
                  <a:gd name="T16" fmla="+- 0 2845 2845"/>
                  <a:gd name="T17" fmla="*/ T16 w 150"/>
                  <a:gd name="T18" fmla="+- 0 339 204"/>
                  <a:gd name="T19" fmla="*/ 339 h 13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150" h="135">
                    <a:moveTo>
                      <a:pt x="0" y="135"/>
                    </a:moveTo>
                    <a:lnTo>
                      <a:pt x="150" y="135"/>
                    </a:lnTo>
                    <a:lnTo>
                      <a:pt x="150" y="0"/>
                    </a:lnTo>
                    <a:lnTo>
                      <a:pt x="0" y="0"/>
                    </a:lnTo>
                    <a:lnTo>
                      <a:pt x="0" y="13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89"/>
            <p:cNvGrpSpPr>
              <a:grpSpLocks/>
            </p:cNvGrpSpPr>
            <p:nvPr/>
          </p:nvGrpSpPr>
          <p:grpSpPr bwMode="auto">
            <a:xfrm>
              <a:off x="3025" y="129"/>
              <a:ext cx="284" cy="285"/>
              <a:chOff x="3025" y="129"/>
              <a:chExt cx="284" cy="285"/>
            </a:xfrm>
          </p:grpSpPr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3025" y="129"/>
                <a:ext cx="284" cy="285"/>
              </a:xfrm>
              <a:custGeom>
                <a:avLst/>
                <a:gdLst>
                  <a:gd name="T0" fmla="+- 0 3160 3025"/>
                  <a:gd name="T1" fmla="*/ T0 w 284"/>
                  <a:gd name="T2" fmla="+- 0 129 129"/>
                  <a:gd name="T3" fmla="*/ 129 h 285"/>
                  <a:gd name="T4" fmla="+- 0 3025 3025"/>
                  <a:gd name="T5" fmla="*/ T4 w 284"/>
                  <a:gd name="T6" fmla="+- 0 129 129"/>
                  <a:gd name="T7" fmla="*/ 129 h 285"/>
                  <a:gd name="T8" fmla="+- 0 3025 3025"/>
                  <a:gd name="T9" fmla="*/ T8 w 284"/>
                  <a:gd name="T10" fmla="+- 0 414 129"/>
                  <a:gd name="T11" fmla="*/ 414 h 285"/>
                  <a:gd name="T12" fmla="+- 0 3176 3025"/>
                  <a:gd name="T13" fmla="*/ T12 w 284"/>
                  <a:gd name="T14" fmla="+- 0 413 129"/>
                  <a:gd name="T15" fmla="*/ 413 h 285"/>
                  <a:gd name="T16" fmla="+- 0 3240 3025"/>
                  <a:gd name="T17" fmla="*/ T16 w 284"/>
                  <a:gd name="T18" fmla="+- 0 394 129"/>
                  <a:gd name="T19" fmla="*/ 394 h 285"/>
                  <a:gd name="T20" fmla="+- 0 3286 3025"/>
                  <a:gd name="T21" fmla="*/ T20 w 284"/>
                  <a:gd name="T22" fmla="+- 0 351 129"/>
                  <a:gd name="T23" fmla="*/ 351 h 285"/>
                  <a:gd name="T24" fmla="+- 0 3308 3025"/>
                  <a:gd name="T25" fmla="*/ T24 w 284"/>
                  <a:gd name="T26" fmla="+- 0 288 129"/>
                  <a:gd name="T27" fmla="*/ 288 h 285"/>
                  <a:gd name="T28" fmla="+- 0 3309 3025"/>
                  <a:gd name="T29" fmla="*/ T28 w 284"/>
                  <a:gd name="T30" fmla="+- 0 263 129"/>
                  <a:gd name="T31" fmla="*/ 263 h 285"/>
                  <a:gd name="T32" fmla="+- 0 3306 3025"/>
                  <a:gd name="T33" fmla="*/ T32 w 284"/>
                  <a:gd name="T34" fmla="+- 0 240 129"/>
                  <a:gd name="T35" fmla="*/ 240 h 285"/>
                  <a:gd name="T36" fmla="+- 0 3278 3025"/>
                  <a:gd name="T37" fmla="*/ T36 w 284"/>
                  <a:gd name="T38" fmla="+- 0 181 129"/>
                  <a:gd name="T39" fmla="*/ 181 h 285"/>
                  <a:gd name="T40" fmla="+- 0 3228 3025"/>
                  <a:gd name="T41" fmla="*/ T40 w 284"/>
                  <a:gd name="T42" fmla="+- 0 142 129"/>
                  <a:gd name="T43" fmla="*/ 142 h 285"/>
                  <a:gd name="T44" fmla="+- 0 3160 3025"/>
                  <a:gd name="T45" fmla="*/ T44 w 284"/>
                  <a:gd name="T46" fmla="+- 0 129 129"/>
                  <a:gd name="T47" fmla="*/ 129 h 28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84" h="285">
                    <a:moveTo>
                      <a:pt x="135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151" y="284"/>
                    </a:lnTo>
                    <a:lnTo>
                      <a:pt x="215" y="265"/>
                    </a:lnTo>
                    <a:lnTo>
                      <a:pt x="261" y="222"/>
                    </a:lnTo>
                    <a:lnTo>
                      <a:pt x="283" y="159"/>
                    </a:lnTo>
                    <a:lnTo>
                      <a:pt x="284" y="134"/>
                    </a:lnTo>
                    <a:lnTo>
                      <a:pt x="281" y="111"/>
                    </a:lnTo>
                    <a:lnTo>
                      <a:pt x="253" y="52"/>
                    </a:lnTo>
                    <a:lnTo>
                      <a:pt x="203" y="13"/>
                    </a:lnTo>
                    <a:lnTo>
                      <a:pt x="135" y="0"/>
                    </a:lnTo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90"/>
            <p:cNvGrpSpPr>
              <a:grpSpLocks/>
            </p:cNvGrpSpPr>
            <p:nvPr/>
          </p:nvGrpSpPr>
          <p:grpSpPr bwMode="auto">
            <a:xfrm>
              <a:off x="3025" y="129"/>
              <a:ext cx="284" cy="285"/>
              <a:chOff x="3025" y="129"/>
              <a:chExt cx="284" cy="285"/>
            </a:xfrm>
          </p:grpSpPr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3025" y="129"/>
                <a:ext cx="284" cy="285"/>
              </a:xfrm>
              <a:custGeom>
                <a:avLst/>
                <a:gdLst>
                  <a:gd name="T0" fmla="+- 0 3160 3025"/>
                  <a:gd name="T1" fmla="*/ T0 w 284"/>
                  <a:gd name="T2" fmla="+- 0 129 129"/>
                  <a:gd name="T3" fmla="*/ 129 h 285"/>
                  <a:gd name="T4" fmla="+- 0 3228 3025"/>
                  <a:gd name="T5" fmla="*/ T4 w 284"/>
                  <a:gd name="T6" fmla="+- 0 142 129"/>
                  <a:gd name="T7" fmla="*/ 142 h 285"/>
                  <a:gd name="T8" fmla="+- 0 3278 3025"/>
                  <a:gd name="T9" fmla="*/ T8 w 284"/>
                  <a:gd name="T10" fmla="+- 0 181 129"/>
                  <a:gd name="T11" fmla="*/ 181 h 285"/>
                  <a:gd name="T12" fmla="+- 0 3306 3025"/>
                  <a:gd name="T13" fmla="*/ T12 w 284"/>
                  <a:gd name="T14" fmla="+- 0 240 129"/>
                  <a:gd name="T15" fmla="*/ 240 h 285"/>
                  <a:gd name="T16" fmla="+- 0 3309 3025"/>
                  <a:gd name="T17" fmla="*/ T16 w 284"/>
                  <a:gd name="T18" fmla="+- 0 263 129"/>
                  <a:gd name="T19" fmla="*/ 263 h 285"/>
                  <a:gd name="T20" fmla="+- 0 3308 3025"/>
                  <a:gd name="T21" fmla="*/ T20 w 284"/>
                  <a:gd name="T22" fmla="+- 0 288 129"/>
                  <a:gd name="T23" fmla="*/ 288 h 285"/>
                  <a:gd name="T24" fmla="+- 0 3286 3025"/>
                  <a:gd name="T25" fmla="*/ T24 w 284"/>
                  <a:gd name="T26" fmla="+- 0 351 129"/>
                  <a:gd name="T27" fmla="*/ 351 h 285"/>
                  <a:gd name="T28" fmla="+- 0 3240 3025"/>
                  <a:gd name="T29" fmla="*/ T28 w 284"/>
                  <a:gd name="T30" fmla="+- 0 394 129"/>
                  <a:gd name="T31" fmla="*/ 394 h 285"/>
                  <a:gd name="T32" fmla="+- 0 3176 3025"/>
                  <a:gd name="T33" fmla="*/ T32 w 284"/>
                  <a:gd name="T34" fmla="+- 0 413 129"/>
                  <a:gd name="T35" fmla="*/ 413 h 285"/>
                  <a:gd name="T36" fmla="+- 0 3025 3025"/>
                  <a:gd name="T37" fmla="*/ T36 w 284"/>
                  <a:gd name="T38" fmla="+- 0 414 129"/>
                  <a:gd name="T39" fmla="*/ 414 h 285"/>
                  <a:gd name="T40" fmla="+- 0 3025 3025"/>
                  <a:gd name="T41" fmla="*/ T40 w 284"/>
                  <a:gd name="T42" fmla="+- 0 129 129"/>
                  <a:gd name="T43" fmla="*/ 129 h 285"/>
                  <a:gd name="T44" fmla="+- 0 3160 3025"/>
                  <a:gd name="T45" fmla="*/ T44 w 284"/>
                  <a:gd name="T46" fmla="+- 0 129 129"/>
                  <a:gd name="T47" fmla="*/ 129 h 28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</a:cxnLst>
                <a:rect l="0" t="0" r="r" b="b"/>
                <a:pathLst>
                  <a:path w="284" h="285">
                    <a:moveTo>
                      <a:pt x="135" y="0"/>
                    </a:moveTo>
                    <a:lnTo>
                      <a:pt x="203" y="13"/>
                    </a:lnTo>
                    <a:lnTo>
                      <a:pt x="253" y="52"/>
                    </a:lnTo>
                    <a:lnTo>
                      <a:pt x="281" y="111"/>
                    </a:lnTo>
                    <a:lnTo>
                      <a:pt x="284" y="134"/>
                    </a:lnTo>
                    <a:lnTo>
                      <a:pt x="283" y="159"/>
                    </a:lnTo>
                    <a:lnTo>
                      <a:pt x="261" y="222"/>
                    </a:lnTo>
                    <a:lnTo>
                      <a:pt x="215" y="265"/>
                    </a:lnTo>
                    <a:lnTo>
                      <a:pt x="151" y="284"/>
                    </a:lnTo>
                    <a:lnTo>
                      <a:pt x="0" y="285"/>
                    </a:lnTo>
                    <a:lnTo>
                      <a:pt x="0" y="0"/>
                    </a:lnTo>
                    <a:lnTo>
                      <a:pt x="13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-77589" y="3599496"/>
            <a:ext cx="260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Infrared LED </a:t>
            </a:r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</a:t>
            </a:r>
            <a:r>
              <a:rPr lang="en-US" sz="1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3346" y="3113823"/>
            <a:ext cx="1185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</a:t>
            </a:r>
            <a:r>
              <a:rPr lang="en-US" sz="1200" dirty="0">
                <a:solidFill>
                  <a:srgbClr val="FFFF66"/>
                </a:solidFill>
              </a:rPr>
              <a:t>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2571" y="1763613"/>
            <a:ext cx="123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</a:t>
            </a:r>
          </a:p>
        </p:txBody>
      </p:sp>
      <p:sp>
        <p:nvSpPr>
          <p:cNvPr id="45056" name="TextBox 45055"/>
          <p:cNvSpPr txBox="1"/>
          <p:nvPr/>
        </p:nvSpPr>
        <p:spPr>
          <a:xfrm>
            <a:off x="3838700" y="2644625"/>
            <a:ext cx="2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</a:rPr>
              <a:t>Undisolved</a:t>
            </a:r>
            <a:r>
              <a:rPr lang="en-US" sz="1600" dirty="0">
                <a:solidFill>
                  <a:srgbClr val="FFFF66"/>
                </a:solidFill>
              </a:rPr>
              <a:t> Material</a:t>
            </a:r>
          </a:p>
        </p:txBody>
      </p:sp>
      <p:sp>
        <p:nvSpPr>
          <p:cNvPr id="45057" name="TextBox 45056"/>
          <p:cNvSpPr txBox="1"/>
          <p:nvPr/>
        </p:nvSpPr>
        <p:spPr>
          <a:xfrm>
            <a:off x="3810468" y="5038804"/>
            <a:ext cx="174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Turbidity Value</a:t>
            </a:r>
          </a:p>
        </p:txBody>
      </p:sp>
      <p:sp>
        <p:nvSpPr>
          <p:cNvPr id="45059" name="TextBox 45058"/>
          <p:cNvSpPr txBox="1"/>
          <p:nvPr/>
        </p:nvSpPr>
        <p:spPr>
          <a:xfrm>
            <a:off x="166582" y="4455508"/>
            <a:ext cx="236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</a:rPr>
              <a:t>Photodiode Receptor</a:t>
            </a:r>
          </a:p>
        </p:txBody>
      </p:sp>
      <p:sp>
        <p:nvSpPr>
          <p:cNvPr id="45060" name="TextBox 45059"/>
          <p:cNvSpPr txBox="1"/>
          <p:nvPr/>
        </p:nvSpPr>
        <p:spPr>
          <a:xfrm>
            <a:off x="3883122" y="3961046"/>
            <a:ext cx="143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3150433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They Work Pretty Well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2150"/>
            <a:ext cx="8228012" cy="597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165564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611327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0374" y="152400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Echo Profile of </a:t>
            </a:r>
            <a:r>
              <a:rPr lang="en-US" sz="4800" u="sng" dirty="0">
                <a:solidFill>
                  <a:srgbClr val="FFFF66"/>
                </a:solidFill>
                <a:latin typeface="Calibri" pitchFamily="34" charset="0"/>
              </a:rPr>
              <a:t>Filter Monitor</a:t>
            </a:r>
            <a:endParaRPr lang="en-US" sz="4800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94C8ED5-2331-4079-A06D-C46E6DA56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44568"/>
            <a:ext cx="8985898" cy="54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44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25" y="1562866"/>
            <a:ext cx="6719076" cy="52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37897" name="Line 5"/>
          <p:cNvSpPr>
            <a:spLocks noChangeShapeType="1"/>
          </p:cNvSpPr>
          <p:nvPr/>
        </p:nvSpPr>
        <p:spPr bwMode="auto">
          <a:xfrm>
            <a:off x="2667000" y="5011271"/>
            <a:ext cx="0" cy="762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898" name="Text Box 6"/>
          <p:cNvSpPr txBox="1">
            <a:spLocks noChangeArrowheads="1"/>
          </p:cNvSpPr>
          <p:nvPr/>
        </p:nvSpPr>
        <p:spPr bwMode="auto">
          <a:xfrm>
            <a:off x="2209800" y="47244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rgbClr val="FFFFFF"/>
                </a:solidFill>
              </a:rPr>
              <a:t>FILTERING</a:t>
            </a:r>
          </a:p>
        </p:txBody>
      </p:sp>
      <p:sp>
        <p:nvSpPr>
          <p:cNvPr id="37900" name="Text Box 3"/>
          <p:cNvSpPr txBox="1">
            <a:spLocks noChangeArrowheads="1"/>
          </p:cNvSpPr>
          <p:nvPr/>
        </p:nvSpPr>
        <p:spPr bwMode="auto">
          <a:xfrm>
            <a:off x="4569875" y="5620871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1pPr>
            <a:lvl2pPr marL="742950" indent="-28575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2pPr>
            <a:lvl3pPr marL="11430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3pPr>
            <a:lvl4pPr marL="16002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4pPr>
            <a:lvl5pPr marL="2057400" indent="-228600" eaLnBrk="0" hangingPunct="0"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>
                <a:solidFill>
                  <a:srgbClr val="11111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rgbClr val="FFFFFF"/>
                </a:solidFill>
              </a:rPr>
              <a:t>BACKWASHING</a:t>
            </a:r>
          </a:p>
        </p:txBody>
      </p:sp>
      <p:sp>
        <p:nvSpPr>
          <p:cNvPr id="37901" name="Line 4"/>
          <p:cNvSpPr>
            <a:spLocks noChangeShapeType="1"/>
          </p:cNvSpPr>
          <p:nvPr/>
        </p:nvSpPr>
        <p:spPr bwMode="auto">
          <a:xfrm>
            <a:off x="5181600" y="4876800"/>
            <a:ext cx="0" cy="762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902" name="Oval 5"/>
          <p:cNvSpPr>
            <a:spLocks noChangeArrowheads="1"/>
          </p:cNvSpPr>
          <p:nvPr/>
        </p:nvSpPr>
        <p:spPr bwMode="auto">
          <a:xfrm>
            <a:off x="3845975" y="3072848"/>
            <a:ext cx="3048000" cy="3124200"/>
          </a:xfrm>
          <a:prstGeom prst="ellips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-12631" y="3313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Anatomy of a Backwash</a:t>
            </a:r>
            <a:endParaRPr lang="en-US" sz="3600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70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44488" y="15392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Get The Whole Picture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9" y="795269"/>
            <a:ext cx="8292968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3541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39" y="1281906"/>
            <a:ext cx="6188245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Percent Bed Expansion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676400" y="5047359"/>
            <a:ext cx="4495800" cy="4636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6200" y="4150612"/>
            <a:ext cx="7593106" cy="609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609600" y="4191000"/>
            <a:ext cx="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-136020" y="4818482"/>
            <a:ext cx="1491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Resting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Media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Level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8322515" y="4298482"/>
            <a:ext cx="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7461296" y="4961823"/>
            <a:ext cx="172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Max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Expansion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2743200" y="4370247"/>
            <a:ext cx="0" cy="8113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 rot="279747">
            <a:off x="2809904" y="4556872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Media Depth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1338839" y="3845812"/>
            <a:ext cx="7593106" cy="524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705600" y="4189796"/>
            <a:ext cx="0" cy="5312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 rot="288484">
            <a:off x="2510818" y="5284521"/>
            <a:ext cx="299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Support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74743" y="2278042"/>
            <a:ext cx="172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Net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Expansion</a:t>
            </a:r>
          </a:p>
        </p:txBody>
      </p:sp>
      <p:cxnSp>
        <p:nvCxnSpPr>
          <p:cNvPr id="48" name="Straight Arrow Connector 47"/>
          <p:cNvCxnSpPr>
            <a:stCxn id="25" idx="2"/>
          </p:cNvCxnSpPr>
          <p:nvPr/>
        </p:nvCxnSpPr>
        <p:spPr bwMode="auto">
          <a:xfrm rot="5400000">
            <a:off x="6942542" y="3071407"/>
            <a:ext cx="1232679" cy="1554162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7582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Where’s the Interface?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50516"/>
            <a:ext cx="4070350" cy="59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0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44264"/>
            <a:ext cx="9066214" cy="72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Percent Bed Expansion</a:t>
            </a:r>
          </a:p>
          <a:p>
            <a:pPr algn="ctr"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 Expansion = </a:t>
            </a:r>
            <a:r>
              <a:rPr lang="en-US" sz="4000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Net Expansion X100%</a:t>
            </a: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Media Depth</a:t>
            </a:r>
          </a:p>
          <a:p>
            <a:pPr algn="ctr">
              <a:defRPr/>
            </a:pPr>
            <a:endParaRPr lang="en-US" sz="4000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Example: 	Media Depth = 37 inches</a:t>
            </a:r>
          </a:p>
          <a:p>
            <a:pPr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	Net Expansion = 9 inches</a:t>
            </a:r>
          </a:p>
          <a:p>
            <a:pPr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</a:p>
          <a:p>
            <a:pPr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% Expansion = </a:t>
            </a:r>
            <a:r>
              <a:rPr lang="en-US" sz="4000" u="sng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(9*100%)</a:t>
            </a: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24%</a:t>
            </a: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37</a:t>
            </a:r>
          </a:p>
          <a:p>
            <a:pPr algn="ctr"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665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44264"/>
            <a:ext cx="906621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 Much Expansion is Best?</a:t>
            </a:r>
          </a:p>
          <a:p>
            <a:pPr algn="ctr"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 proper backwash rate should expand the filter 20-25%, but expansion can be as high as 50%”</a:t>
            </a: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~USEPA Technical Guidance Manual 2004</a:t>
            </a: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7001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44264"/>
            <a:ext cx="906621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Turbidity Endpoint</a:t>
            </a:r>
          </a:p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44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or, When Does It All Stop!?!?</a:t>
            </a: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“10-15 NTU”</a:t>
            </a: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Kawamura, 2000</a:t>
            </a:r>
          </a:p>
          <a:p>
            <a:pPr algn="ctr">
              <a:defRPr/>
            </a:pP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Turbidity left in filter after backwash helps ‘ripen’ the filter and can reduce filter-to-waste</a:t>
            </a:r>
          </a:p>
          <a:p>
            <a:pPr algn="ctr"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4562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0" y="2348706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No More Surrogate Measurements</a:t>
            </a:r>
          </a:p>
          <a:p>
            <a:pPr algn="ctr" eaLnBrk="1" hangingPunct="1"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Measure What’s of Interest:</a:t>
            </a:r>
          </a:p>
          <a:p>
            <a:pPr marL="685800" indent="-68580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Media Expansion</a:t>
            </a:r>
          </a:p>
          <a:p>
            <a:pPr marL="685800" indent="-68580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srgbClr val="FFFF66"/>
                </a:solidFill>
                <a:latin typeface="Calibri" pitchFamily="34" charset="0"/>
              </a:rPr>
              <a:t>Turbidity</a:t>
            </a:r>
            <a:endParaRPr lang="en-US" sz="3600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7271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44488" y="15392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“See” Elements of the Process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9" y="795269"/>
            <a:ext cx="8292968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887630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5383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A Most Excellent Backwash Profile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66383"/>
            <a:ext cx="8663167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6883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300" y="2751138"/>
            <a:ext cx="2330450" cy="592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45" name="Picture 3" descr="EVERETT EXPANSION 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57259"/>
            <a:ext cx="7645503" cy="612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44488" y="39757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Minimize Turbidity Persistence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Go High or Go Low???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4190"/>
            <a:ext cx="8675360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63659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Go High or Go Low???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4190"/>
            <a:ext cx="8675360" cy="63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3145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76200" y="144264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Where’s the Interface?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50516"/>
            <a:ext cx="4070350" cy="598843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1752600" y="1633619"/>
            <a:ext cx="1104900" cy="11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1752600" y="3903663"/>
            <a:ext cx="1981200" cy="2873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752600" y="2913425"/>
            <a:ext cx="1752600" cy="2388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752600" y="5410200"/>
            <a:ext cx="2209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752600" y="1143000"/>
            <a:ext cx="25908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791200" y="3429000"/>
            <a:ext cx="1295400" cy="1848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5686201" y="1529258"/>
            <a:ext cx="1400399" cy="1615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6019800" y="4838700"/>
            <a:ext cx="1066799" cy="1179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  <p:sp>
        <p:nvSpPr>
          <p:cNvPr id="13" name="TextBox 12"/>
          <p:cNvSpPr txBox="1"/>
          <p:nvPr/>
        </p:nvSpPr>
        <p:spPr>
          <a:xfrm>
            <a:off x="228600" y="798012"/>
            <a:ext cx="15240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Foam/Air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" y="1356691"/>
            <a:ext cx="16764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Foam/Dark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" y="2646078"/>
            <a:ext cx="16764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Glass/Dark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200" y="3613899"/>
            <a:ext cx="16764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Dark/Light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" y="5179367"/>
            <a:ext cx="16002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Light/Glass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86599" y="5910678"/>
            <a:ext cx="17526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Glass/Table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3470" y="4614262"/>
            <a:ext cx="15240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Table/Air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53470" y="3152234"/>
            <a:ext cx="152400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Glass/Air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53470" y="1286254"/>
            <a:ext cx="1709530" cy="461665"/>
          </a:xfrm>
          <a:prstGeom prst="rect">
            <a:avLst/>
          </a:prstGeom>
          <a:noFill/>
          <a:effectLst>
            <a:outerShdw dist="50800" dir="2700000" algn="tl" rotWithShape="0">
              <a:prstClr val="black">
                <a:alpha val="5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Foam/Glass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5334000" y="6141510"/>
            <a:ext cx="1752602" cy="2308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dist="25400" dir="6480000" algn="tl" rotWithShape="0">
              <a:prstClr val="black">
                <a:alpha val="83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61430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49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“Conditional” Backwash Control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779517"/>
            <a:ext cx="8069262" cy="584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420633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49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Why Waste H2O? Sell It!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6" y="710406"/>
            <a:ext cx="8295227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948248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44488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Easy to Calculate Payback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7" y="660926"/>
            <a:ext cx="8526237" cy="61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507560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Easy to Calculate Payback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692150"/>
            <a:ext cx="7010400" cy="907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858656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941122"/>
            <a:ext cx="8153400" cy="591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10 Minutes of </a:t>
            </a:r>
            <a:r>
              <a:rPr lang="en-US" dirty="0" err="1">
                <a:solidFill>
                  <a:srgbClr val="FFFF66"/>
                </a:solidFill>
                <a:latin typeface="Calibri" pitchFamily="34" charset="0"/>
              </a:rPr>
              <a:t>Overwashing</a:t>
            </a: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21537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5" y="960997"/>
            <a:ext cx="8126014" cy="589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7 Minute Reduction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57184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BW H2O Reduced By Half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8" y="683403"/>
            <a:ext cx="8001000" cy="617459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5791200" y="2286000"/>
            <a:ext cx="685800" cy="381000"/>
          </a:xfrm>
          <a:prstGeom prst="ellipse">
            <a:avLst/>
          </a:prstGeom>
          <a:noFill/>
          <a:ln w="9525" cap="flat" cmpd="sng" algn="ctr">
            <a:solidFill>
              <a:srgbClr val="FF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343400" y="2667000"/>
            <a:ext cx="1676400" cy="2514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229550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49460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4286250"/>
            <a:ext cx="8229600" cy="19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CASE STUDY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Punta </a:t>
            </a:r>
            <a:r>
              <a:rPr lang="en-US" dirty="0" err="1">
                <a:solidFill>
                  <a:srgbClr val="FFFF66"/>
                </a:solidFill>
                <a:latin typeface="Calibri" pitchFamily="34" charset="0"/>
              </a:rPr>
              <a:t>Gorda</a:t>
            </a: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 Florida WTP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10MGD Facility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Two 4-Cell Greenleaf Filters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4 Solids Contact Units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Hi BW Flow Rate = 5,200gpm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Cost of 1000gal = $1.73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13894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7" y="930653"/>
            <a:ext cx="8162096" cy="592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Low Loading? Extend Filter Run!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26670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Plenty of Expansion ~ 37%</a:t>
            </a:r>
          </a:p>
          <a:p>
            <a:endParaRPr lang="en-US" sz="2000" dirty="0"/>
          </a:p>
          <a:p>
            <a:r>
              <a:rPr lang="en-US" sz="2000" dirty="0"/>
              <a:t>Very Little Turbidity</a:t>
            </a:r>
          </a:p>
        </p:txBody>
      </p:sp>
    </p:spTree>
    <p:extLst>
      <p:ext uri="{BB962C8B-B14F-4D97-AF65-F5344CB8AC3E}">
        <p14:creationId xmlns:p14="http://schemas.microsoft.com/office/powerpoint/2010/main" val="183820015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23191" y="1782623"/>
            <a:ext cx="906621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Common Interface </a:t>
            </a:r>
          </a:p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Measurement Methods in Water and Wastewater Plants</a:t>
            </a:r>
          </a:p>
          <a:p>
            <a:pPr algn="ctr">
              <a:defRPr/>
            </a:pP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342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1600" y="4038600"/>
            <a:ext cx="9067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Step One: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Filter Run Times Extended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From 70 to 120 hours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70% INCREASE in Run Time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40% DECREASE in Wash Water Used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$65,000 SAVINGS </a:t>
            </a:r>
          </a:p>
        </p:txBody>
      </p:sp>
    </p:spTree>
    <p:extLst>
      <p:ext uri="{BB962C8B-B14F-4D97-AF65-F5344CB8AC3E}">
        <p14:creationId xmlns:p14="http://schemas.microsoft.com/office/powerpoint/2010/main" val="3589166500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53340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endParaRPr lang="en-US" sz="40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Step Two: </a:t>
            </a:r>
          </a:p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Reduced BW Duration by 4 Minutes </a:t>
            </a: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(4 mins x 5200gpm = 20,800gal </a:t>
            </a:r>
            <a:r>
              <a:rPr lang="en-US" sz="3200" u="sng" dirty="0">
                <a:solidFill>
                  <a:srgbClr val="FFFF66"/>
                </a:solidFill>
                <a:latin typeface="Calibri" pitchFamily="34" charset="0"/>
              </a:rPr>
              <a:t>saved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 per wash)</a:t>
            </a: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8 cells washed every 120 </a:t>
            </a:r>
            <a:r>
              <a:rPr lang="en-US" sz="3200" dirty="0" err="1">
                <a:solidFill>
                  <a:srgbClr val="FFFF66"/>
                </a:solidFill>
                <a:latin typeface="Calibri" pitchFamily="34" charset="0"/>
              </a:rPr>
              <a:t>Hrs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 = 584 washes/</a:t>
            </a:r>
            <a:r>
              <a:rPr lang="en-US" sz="3200" dirty="0" err="1">
                <a:solidFill>
                  <a:srgbClr val="FFFF66"/>
                </a:solidFill>
                <a:latin typeface="Calibri" pitchFamily="34" charset="0"/>
              </a:rPr>
              <a:t>yr</a:t>
            </a: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584 washes x 20,800gal = 12.1Mgal</a:t>
            </a: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12.1Mgal x$1.73/1000gal = $21,00 </a:t>
            </a:r>
            <a:r>
              <a:rPr lang="en-US" sz="3200" u="sng" dirty="0">
                <a:solidFill>
                  <a:srgbClr val="FFFF66"/>
                </a:solidFill>
                <a:latin typeface="Calibri" pitchFamily="34" charset="0"/>
              </a:rPr>
              <a:t>SAVINGS</a:t>
            </a:r>
          </a:p>
          <a:p>
            <a:pPr eaLnBrk="1" hangingPunct="1">
              <a:defRPr/>
            </a:pPr>
            <a:endParaRPr lang="en-US" sz="3200" u="sng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8444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44196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endParaRPr lang="en-US" sz="40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Step Two: </a:t>
            </a:r>
          </a:p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Reduced BW Duration by 4 Minutes </a:t>
            </a: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algn="l"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Before: 	90,100Gal Used Each Wash</a:t>
            </a:r>
          </a:p>
          <a:p>
            <a:pPr algn="l"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After: 	68,000Gal Used Each Wash</a:t>
            </a:r>
          </a:p>
          <a:p>
            <a:pPr algn="l"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algn="l"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       24% Reduction in Backwash Water</a:t>
            </a: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15151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4800" y="3211513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endParaRPr lang="en-US" sz="40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Total Savings: </a:t>
            </a: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algn="l"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Extending Filter Runs			$65,000</a:t>
            </a:r>
          </a:p>
          <a:p>
            <a:pPr algn="l"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Shortening Backwash Cycle 	</a:t>
            </a:r>
            <a:r>
              <a:rPr lang="en-US" sz="3200" u="sng" dirty="0">
                <a:solidFill>
                  <a:srgbClr val="FFFF66"/>
                </a:solidFill>
                <a:latin typeface="Calibri" pitchFamily="34" charset="0"/>
              </a:rPr>
              <a:t>$21,000</a:t>
            </a:r>
          </a:p>
          <a:p>
            <a:pPr algn="l"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Total Savings				$86,000		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07767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81000" y="3211513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But Wait! There’s More!!</a:t>
            </a:r>
          </a:p>
          <a:p>
            <a:pPr eaLnBrk="1" hangingPunct="1">
              <a:defRPr/>
            </a:pPr>
            <a:endParaRPr lang="en-US" sz="40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    </a:t>
            </a: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Unexpected Benefits in the </a:t>
            </a:r>
          </a:p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   Sludge Handling/Drying Process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</a:rPr>
              <a:t>		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34380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Sludge Handling/Drying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162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82308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96892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58655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366" y="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Sludge Handling/Drying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26" y="831166"/>
            <a:ext cx="7461880" cy="54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76834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34290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Sludge Handling/Drying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Reduced Pumping Costs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Reduced Hydraulic Loading to Drying Beds</a:t>
            </a:r>
          </a:p>
        </p:txBody>
      </p:sp>
    </p:spTree>
    <p:extLst>
      <p:ext uri="{BB962C8B-B14F-4D97-AF65-F5344CB8AC3E}">
        <p14:creationId xmlns:p14="http://schemas.microsoft.com/office/powerpoint/2010/main" val="146560872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3321" name="Rectangle 2"/>
          <p:cNvSpPr>
            <a:spLocks noChangeArrowheads="1"/>
          </p:cNvSpPr>
          <p:nvPr/>
        </p:nvSpPr>
        <p:spPr bwMode="auto">
          <a:xfrm>
            <a:off x="64168" y="144264"/>
            <a:ext cx="9066214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“Sludge Judge” </a:t>
            </a: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42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4" y="979611"/>
            <a:ext cx="7680608" cy="576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hlinkClick r:id="rId5" action="ppaction://hlinkfile"/>
          </p:cNvPr>
          <p:cNvSpPr/>
          <p:nvPr/>
        </p:nvSpPr>
        <p:spPr bwMode="auto">
          <a:xfrm>
            <a:off x="8488689" y="5388103"/>
            <a:ext cx="549275" cy="1371599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750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95792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45720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Sludge Handling/Drying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Reduced Need for Sand to Line the Drying Beds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“Haven’t Ordered Sand in Last Couple of Years”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$200-$300K Per Year</a:t>
            </a:r>
          </a:p>
        </p:txBody>
      </p:sp>
    </p:spTree>
    <p:extLst>
      <p:ext uri="{BB962C8B-B14F-4D97-AF65-F5344CB8AC3E}">
        <p14:creationId xmlns:p14="http://schemas.microsoft.com/office/powerpoint/2010/main" val="2353849240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60784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8229600" cy="5211763"/>
          </a:xfrm>
        </p:spPr>
        <p:txBody>
          <a:bodyPr/>
          <a:lstStyle/>
          <a:p>
            <a:pPr marL="0" indent="0">
              <a:buNone/>
            </a:pPr>
            <a:endParaRPr lang="en-US" b="1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  <a:p>
            <a:endParaRPr lang="en-US" b="1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895600"/>
            <a:ext cx="8229600" cy="138430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3 Basic Installation Configurations</a:t>
            </a:r>
            <a:br>
              <a:rPr lang="en-US" sz="4800" b="1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</a:br>
            <a:br>
              <a:rPr lang="en-US" sz="4000" b="1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</a:br>
            <a:endParaRPr lang="en-US" sz="4000" b="1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78019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7643756"/>
              </p:ext>
            </p:extLst>
          </p:nvPr>
        </p:nvGraphicFramePr>
        <p:xfrm>
          <a:off x="2209800" y="177500"/>
          <a:ext cx="5159375" cy="667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Acrobat Document" r:id="rId4" imgW="5828995" imgH="7543485" progId="AcroExch.Document.DC">
                  <p:embed/>
                </p:oleObj>
              </mc:Choice>
              <mc:Fallback>
                <p:oleObj name="Acrobat Document" r:id="rId4" imgW="5828995" imgH="75434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177500"/>
                        <a:ext cx="5159375" cy="667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2626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723797"/>
              </p:ext>
            </p:extLst>
          </p:nvPr>
        </p:nvGraphicFramePr>
        <p:xfrm>
          <a:off x="228600" y="156551"/>
          <a:ext cx="8664575" cy="669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Acrobat Document" r:id="rId4" imgW="7543529" imgH="5829037" progId="AcroExch.Document.DC">
                  <p:embed/>
                </p:oleObj>
              </mc:Choice>
              <mc:Fallback>
                <p:oleObj name="Acrobat Document" r:id="rId4" imgW="7543529" imgH="5829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56551"/>
                        <a:ext cx="8664575" cy="6695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2486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003715"/>
              </p:ext>
            </p:extLst>
          </p:nvPr>
        </p:nvGraphicFramePr>
        <p:xfrm>
          <a:off x="228600" y="103765"/>
          <a:ext cx="8740775" cy="675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Acrobat Document" r:id="rId4" imgW="7543529" imgH="5829037" progId="AcroExch.Document.DC">
                  <p:embed/>
                </p:oleObj>
              </mc:Choice>
              <mc:Fallback>
                <p:oleObj name="Acrobat Document" r:id="rId4" imgW="7543529" imgH="5829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03765"/>
                        <a:ext cx="8740775" cy="675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4710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52397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219200"/>
            <a:ext cx="88392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96000"/>
                    </a:srgbClr>
                  </a:outerShdw>
                </a:effectLst>
              </a:rPr>
              <a:t>Remote Monitoring via Cell Modem</a:t>
            </a:r>
          </a:p>
          <a:p>
            <a:pPr marL="685800" indent="-685800">
              <a:buFont typeface="Arial" pitchFamily="34" charset="0"/>
              <a:buChar char="•"/>
              <a:defRPr/>
            </a:pPr>
            <a:endParaRPr lang="en-US" sz="1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96000"/>
                  </a:srgbClr>
                </a:outerShdw>
              </a:effectLst>
            </a:endParaRPr>
          </a:p>
          <a:p>
            <a:pPr marL="685800" indent="-68580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96000"/>
                    </a:srgbClr>
                  </a:outerShdw>
                </a:effectLst>
              </a:rPr>
              <a:t>Cellular Modem in the Controller</a:t>
            </a:r>
          </a:p>
          <a:p>
            <a:pPr marL="685800" indent="-685800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96000"/>
                    </a:srgbClr>
                  </a:outerShdw>
                </a:effectLst>
              </a:rPr>
              <a:t>All Settings Available for Remote Startup</a:t>
            </a:r>
          </a:p>
          <a:p>
            <a:pPr marL="685800" indent="-685800">
              <a:lnSpc>
                <a:spcPct val="200000"/>
              </a:lnSpc>
              <a:buFont typeface="Arial" pitchFamily="34" charset="0"/>
              <a:buChar char="•"/>
              <a:defRPr/>
            </a:pPr>
            <a:endParaRPr lang="en-US" sz="1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96000"/>
                  </a:srgbClr>
                </a:outerShdw>
              </a:effectLst>
            </a:endParaRPr>
          </a:p>
          <a:p>
            <a:pPr marL="685800" indent="-685800"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96000"/>
                    </a:srgbClr>
                  </a:outerShdw>
                </a:effectLst>
              </a:rPr>
              <a:t>24/7 Secure Access to All Sensors in the Network for Monitoring &amp; Support</a:t>
            </a:r>
          </a:p>
          <a:p>
            <a:pPr marL="685800" indent="-685800">
              <a:buFont typeface="Arial" pitchFamily="34" charset="0"/>
              <a:buChar char="•"/>
              <a:defRPr/>
            </a:pP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96000"/>
                  </a:srgbClr>
                </a:outerShdw>
              </a:effectLst>
            </a:endParaRPr>
          </a:p>
          <a:p>
            <a:pPr marL="685800" indent="-685800"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96000"/>
                    </a:srgbClr>
                  </a:outerShdw>
                </a:effectLst>
              </a:rPr>
              <a:t>Loaner Units Available</a:t>
            </a:r>
          </a:p>
          <a:p>
            <a:pPr marL="685800" indent="-685800">
              <a:buFont typeface="Arial" pitchFamily="34" charset="0"/>
              <a:buChar char="•"/>
              <a:defRPr/>
            </a:pP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96000"/>
                  </a:srgbClr>
                </a:outerShdw>
              </a:effectLst>
            </a:endParaRPr>
          </a:p>
          <a:p>
            <a:pPr marL="685800" indent="-685800" algn="ctr">
              <a:buFont typeface="Arial" pitchFamily="34" charset="0"/>
              <a:buChar char="•"/>
              <a:defRPr/>
            </a:pPr>
            <a:endParaRPr lang="en-US" sz="48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96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774494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</a:endParaRPr>
          </a:p>
        </p:txBody>
      </p:sp>
      <p:pic>
        <p:nvPicPr>
          <p:cNvPr id="46082" name="Picture 2" descr="C:\Users\Michael Emmanuel\Documents\EntechDesign\Data Downloads\Little Blue\040212LittleBlu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2881"/>
            <a:ext cx="9144000" cy="584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20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3191" y="-152400"/>
            <a:ext cx="906621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Portable TSS Meter</a:t>
            </a: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1" y="660005"/>
            <a:ext cx="4495799" cy="600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344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uLnTx/>
                <a:uFillTx/>
                <a:latin typeface="Verdana" pitchFamily="1" charset="0"/>
                <a:ea typeface="ＭＳ Ｐゴシック" pitchFamily="1" charset="-128"/>
                <a:cs typeface="+mn-cs"/>
              </a:rPr>
              <a:t>Smart, Flexible, Friendly!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44022" y="2667000"/>
            <a:ext cx="910496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1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1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120000"/>
              <a:buFont typeface="Arial" pitchFamily="34" charset="0"/>
              <a:buChar char="•"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83053" y="2590800"/>
            <a:ext cx="912018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66"/>
                </a:solidFill>
                <a:latin typeface="Calibri" pitchFamily="34" charset="0"/>
              </a:rPr>
              <a:t>Questions?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90194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533400" y="5334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1" charset="0"/>
              </a:defRPr>
            </a:lvl9pPr>
          </a:lstStyle>
          <a:p>
            <a:pPr eaLnBrk="1" hangingPunct="1">
              <a:defRPr/>
            </a:pPr>
            <a:r>
              <a:rPr lang="en-US" sz="5400" i="1" dirty="0">
                <a:solidFill>
                  <a:srgbClr val="FFFF66"/>
                </a:solidFill>
                <a:latin typeface="Calibri" pitchFamily="34" charset="0"/>
              </a:rPr>
              <a:t>Thank You!</a:t>
            </a:r>
          </a:p>
          <a:p>
            <a:pPr eaLnBrk="1" hangingPunct="1">
              <a:defRPr/>
            </a:pPr>
            <a:endParaRPr lang="en-US" sz="1600" i="1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lang="en-US" sz="4000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ATI-</a:t>
            </a:r>
            <a:r>
              <a:rPr lang="en-US" sz="4000" dirty="0" err="1">
                <a:solidFill>
                  <a:srgbClr val="FFFF66"/>
                </a:solidFill>
                <a:latin typeface="Calibri" pitchFamily="34" charset="0"/>
              </a:rPr>
              <a:t>Entech</a:t>
            </a:r>
            <a:r>
              <a:rPr lang="en-US" sz="4000" dirty="0">
                <a:solidFill>
                  <a:srgbClr val="FFFF66"/>
                </a:solidFill>
                <a:latin typeface="Calibri" pitchFamily="34" charset="0"/>
              </a:rPr>
              <a:t> Design Products</a:t>
            </a:r>
          </a:p>
          <a:p>
            <a:pPr eaLnBrk="1" hangingPunct="1">
              <a:defRPr/>
            </a:pPr>
            <a:r>
              <a:rPr lang="en-US" sz="5400" i="1" dirty="0">
                <a:solidFill>
                  <a:srgbClr val="FFFF66"/>
                </a:solidFill>
                <a:latin typeface="Calibri" pitchFamily="34" charset="0"/>
              </a:rPr>
              <a:t>Local Representative:</a:t>
            </a:r>
          </a:p>
          <a:p>
            <a:pPr eaLnBrk="1" hangingPunct="1">
              <a:defRPr/>
            </a:pPr>
            <a:endParaRPr lang="en-US" sz="5400" i="1" dirty="0">
              <a:solidFill>
                <a:srgbClr val="FFFF66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5400" i="1" dirty="0">
                <a:solidFill>
                  <a:srgbClr val="FFFF66"/>
                </a:solidFill>
                <a:latin typeface="Calibri" pitchFamily="34" charset="0"/>
              </a:rPr>
              <a:t>Gilson Engineering</a:t>
            </a:r>
          </a:p>
          <a:p>
            <a:pPr eaLnBrk="1" hangingPunct="1">
              <a:defRPr/>
            </a:pPr>
            <a:endParaRPr lang="en-US" sz="5400" i="1" dirty="0">
              <a:solidFill>
                <a:srgbClr val="FFFF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3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791200" y="3536950"/>
            <a:ext cx="3444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1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1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1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1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1" charset="0"/>
              </a:defRPr>
            </a:lvl9pPr>
          </a:lstStyle>
          <a:p>
            <a:pPr eaLnBrk="0" hangingPunct="0">
              <a:defRPr/>
            </a:pPr>
            <a:endParaRPr lang="en-US" sz="1800" b="0">
              <a:solidFill>
                <a:srgbClr val="FFFFFF"/>
              </a:solidFill>
              <a:latin typeface="Tahoma" pitchFamily="1" charset="0"/>
              <a:ea typeface="+mn-ea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029200" y="62626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800" b="0" i="1">
                <a:solidFill>
                  <a:srgbClr val="000099"/>
                </a:solidFill>
                <a:effectDag name="">
                  <a:cont type="tree" name="">
                    <a:effect ref="fillLine"/>
                    <a:outerShdw dist="38100" dir="13500000" algn="br">
                      <a:srgbClr val="4C4CE5"/>
                    </a:outerShdw>
                  </a:cont>
                  <a:cont type="tree" name="">
                    <a:effect ref="fillLine"/>
                    <a:outerShdw dist="38100" dir="2700000" algn="tl">
                      <a:srgbClr val="00005B"/>
                    </a:outerShdw>
                  </a:cont>
                  <a:effect ref="fillLine"/>
                </a:effectDag>
                <a:latin typeface="Verdana" pitchFamily="1" charset="0"/>
                <a:ea typeface="+mn-ea"/>
              </a:rPr>
              <a:t>Smart, Flexible, Friendly!</a:t>
            </a:r>
            <a:endParaRPr lang="en-US" sz="1800" b="0">
              <a:solidFill>
                <a:srgbClr val="FFFFFF"/>
              </a:solidFill>
              <a:latin typeface="Verdana" pitchFamily="1" charset="0"/>
              <a:ea typeface="+mn-ea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52400" y="-152400"/>
            <a:ext cx="9388475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Secchi Disk</a:t>
            </a:r>
          </a:p>
          <a:p>
            <a:pPr algn="ctr">
              <a:defRPr/>
            </a:pPr>
            <a:endParaRPr lang="en-US" sz="5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6314"/>
            <a:ext cx="6833151" cy="458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436372"/>
      </p:ext>
    </p:extLst>
  </p:cSld>
  <p:clrMapOvr>
    <a:masterClrMapping/>
  </p:clrMapOvr>
</p:sld>
</file>

<file path=ppt/theme/theme1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57031</TotalTime>
  <Words>1363</Words>
  <Application>Microsoft Office PowerPoint</Application>
  <PresentationFormat>On-screen Show (4:3)</PresentationFormat>
  <Paragraphs>529</Paragraphs>
  <Slides>81</Slides>
  <Notes>80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Calibri</vt:lpstr>
      <vt:lpstr>Tahoma</vt:lpstr>
      <vt:lpstr>Verdana</vt:lpstr>
      <vt:lpstr>Wingdings</vt:lpstr>
      <vt:lpstr>1_Ocean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Basic Installation Configurations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Times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College Times</dc:creator>
  <cp:lastModifiedBy>Michael Emmanuel</cp:lastModifiedBy>
  <cp:revision>434</cp:revision>
  <cp:lastPrinted>2012-05-07T19:14:25Z</cp:lastPrinted>
  <dcterms:created xsi:type="dcterms:W3CDTF">2010-02-04T21:27:46Z</dcterms:created>
  <dcterms:modified xsi:type="dcterms:W3CDTF">2020-05-07T19:50:32Z</dcterms:modified>
</cp:coreProperties>
</file>